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724" r:id="rId2"/>
  </p:sldMasterIdLst>
  <p:notesMasterIdLst>
    <p:notesMasterId r:id="rId18"/>
  </p:notesMasterIdLst>
  <p:sldIdLst>
    <p:sldId id="256" r:id="rId3"/>
    <p:sldId id="527" r:id="rId4"/>
    <p:sldId id="258" r:id="rId5"/>
    <p:sldId id="257" r:id="rId6"/>
    <p:sldId id="259" r:id="rId7"/>
    <p:sldId id="530" r:id="rId8"/>
    <p:sldId id="531" r:id="rId9"/>
    <p:sldId id="533" r:id="rId10"/>
    <p:sldId id="540" r:id="rId11"/>
    <p:sldId id="534" r:id="rId12"/>
    <p:sldId id="537" r:id="rId13"/>
    <p:sldId id="538" r:id="rId14"/>
    <p:sldId id="539" r:id="rId15"/>
    <p:sldId id="535" r:id="rId16"/>
    <p:sldId id="53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69796E-FAB1-48AA-A46D-B37DABBB8BA9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8D63DB-D545-401D-92A9-7C9CE20AD11E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>
              <a:solidFill>
                <a:schemeClr val="tx1">
                  <a:lumMod val="65000"/>
                  <a:lumOff val="35000"/>
                </a:schemeClr>
              </a:solidFill>
            </a:rPr>
            <a:t>Les règles légales ?</a:t>
          </a:r>
          <a:endParaRPr lang="en-US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853FA2FC-4AD6-46F9-BEDD-DF96B2C06F69}" type="parTrans" cxnId="{82ABDC57-5C7F-48E8-912C-67C506C2949C}">
      <dgm:prSet/>
      <dgm:spPr/>
      <dgm:t>
        <a:bodyPr/>
        <a:lstStyle/>
        <a:p>
          <a:endParaRPr lang="en-US"/>
        </a:p>
      </dgm:t>
    </dgm:pt>
    <dgm:pt modelId="{92DC72F3-AEE9-4CAC-BD0C-41F062B2102E}" type="sibTrans" cxnId="{82ABDC57-5C7F-48E8-912C-67C506C2949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CECD7FA-901A-4FFB-AFA3-72CFF89BBA91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>
              <a:solidFill>
                <a:schemeClr val="tx1">
                  <a:lumMod val="65000"/>
                  <a:lumOff val="35000"/>
                </a:schemeClr>
              </a:solidFill>
            </a:rPr>
            <a:t>Comment remplir les documents ?</a:t>
          </a:r>
          <a:endParaRPr lang="en-US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6CFAF79-0A57-4870-88FE-8130FDBFD059}" type="parTrans" cxnId="{0A349547-025B-4DA1-B11F-7A0ACD4F7E62}">
      <dgm:prSet/>
      <dgm:spPr/>
      <dgm:t>
        <a:bodyPr/>
        <a:lstStyle/>
        <a:p>
          <a:endParaRPr lang="en-US"/>
        </a:p>
      </dgm:t>
    </dgm:pt>
    <dgm:pt modelId="{DDA41303-EED0-4573-88FC-113691E0B1BC}" type="sibTrans" cxnId="{0A349547-025B-4DA1-B11F-7A0ACD4F7E62}">
      <dgm:prSet/>
      <dgm:spPr/>
      <dgm:t>
        <a:bodyPr/>
        <a:lstStyle/>
        <a:p>
          <a:endParaRPr lang="en-US"/>
        </a:p>
      </dgm:t>
    </dgm:pt>
    <dgm:pt modelId="{55C92007-7BEC-4B7A-AFFE-01A46A87EE6C}" type="pres">
      <dgm:prSet presAssocID="{FD69796E-FAB1-48AA-A46D-B37DABBB8BA9}" presName="root" presStyleCnt="0">
        <dgm:presLayoutVars>
          <dgm:dir/>
          <dgm:resizeHandles val="exact"/>
        </dgm:presLayoutVars>
      </dgm:prSet>
      <dgm:spPr/>
    </dgm:pt>
    <dgm:pt modelId="{48C77EB2-FFDE-4AAB-BB99-57AB8A3B3328}" type="pres">
      <dgm:prSet presAssocID="{FD69796E-FAB1-48AA-A46D-B37DABBB8BA9}" presName="container" presStyleCnt="0">
        <dgm:presLayoutVars>
          <dgm:dir/>
          <dgm:resizeHandles val="exact"/>
        </dgm:presLayoutVars>
      </dgm:prSet>
      <dgm:spPr/>
    </dgm:pt>
    <dgm:pt modelId="{74F58D90-9787-41EC-91D0-2A70E71E6F95}" type="pres">
      <dgm:prSet presAssocID="{CF8D63DB-D545-401D-92A9-7C9CE20AD11E}" presName="compNode" presStyleCnt="0"/>
      <dgm:spPr/>
    </dgm:pt>
    <dgm:pt modelId="{BA03B425-0A60-4954-A3EA-B5947F7A3559}" type="pres">
      <dgm:prSet presAssocID="{CF8D63DB-D545-401D-92A9-7C9CE20AD11E}" presName="iconBgRect" presStyleLbl="bgShp" presStyleIdx="0" presStyleCnt="2" custLinFactNeighborX="-11408" custLinFactNeighborY="-39602"/>
      <dgm:spPr/>
    </dgm:pt>
    <dgm:pt modelId="{F9FC0DE9-D767-4C7B-871D-E4B133DCB7E2}" type="pres">
      <dgm:prSet presAssocID="{CF8D63DB-D545-401D-92A9-7C9CE20AD11E}" presName="iconRect" presStyleLbl="node1" presStyleIdx="0" presStyleCnt="2" custLinFactNeighborX="-8898" custLinFactNeighborY="-7258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4F834DED-D713-4C19-8647-C897EDCCED40}" type="pres">
      <dgm:prSet presAssocID="{CF8D63DB-D545-401D-92A9-7C9CE20AD11E}" presName="spaceRect" presStyleCnt="0"/>
      <dgm:spPr/>
    </dgm:pt>
    <dgm:pt modelId="{1355D15C-DDD2-4965-AF1A-9DCB3F61E603}" type="pres">
      <dgm:prSet presAssocID="{CF8D63DB-D545-401D-92A9-7C9CE20AD11E}" presName="textRect" presStyleLbl="revTx" presStyleIdx="0" presStyleCnt="2" custLinFactNeighborX="-2187" custLinFactNeighborY="-44832">
        <dgm:presLayoutVars>
          <dgm:chMax val="1"/>
          <dgm:chPref val="1"/>
        </dgm:presLayoutVars>
      </dgm:prSet>
      <dgm:spPr/>
    </dgm:pt>
    <dgm:pt modelId="{A7A55112-65FD-40A8-AF38-B8B3680B33BA}" type="pres">
      <dgm:prSet presAssocID="{92DC72F3-AEE9-4CAC-BD0C-41F062B2102E}" presName="sibTrans" presStyleLbl="sibTrans2D1" presStyleIdx="0" presStyleCnt="0"/>
      <dgm:spPr/>
    </dgm:pt>
    <dgm:pt modelId="{DA3D3F3B-E039-4577-8311-985867649D79}" type="pres">
      <dgm:prSet presAssocID="{9CECD7FA-901A-4FFB-AFA3-72CFF89BBA91}" presName="compNode" presStyleCnt="0"/>
      <dgm:spPr/>
    </dgm:pt>
    <dgm:pt modelId="{EF9D540A-7AE3-42BA-8173-4906FD87CF04}" type="pres">
      <dgm:prSet presAssocID="{9CECD7FA-901A-4FFB-AFA3-72CFF89BBA91}" presName="iconBgRect" presStyleLbl="bgShp" presStyleIdx="1" presStyleCnt="2" custLinFactX="-200000" custLinFactNeighborX="-202859" custLinFactNeighborY="93380"/>
      <dgm:spPr/>
    </dgm:pt>
    <dgm:pt modelId="{5F42CC5A-8CA9-4C90-852E-D60E06BECEA6}" type="pres">
      <dgm:prSet presAssocID="{9CECD7FA-901A-4FFB-AFA3-72CFF89BBA91}" presName="iconRect" presStyleLbl="node1" presStyleIdx="1" presStyleCnt="2" custLinFactX="-300000" custLinFactY="44046" custLinFactNeighborX="-395474" custLinFactNeighborY="1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B2887847-00CA-4AC3-BED4-622178D0C4AE}" type="pres">
      <dgm:prSet presAssocID="{9CECD7FA-901A-4FFB-AFA3-72CFF89BBA91}" presName="spaceRect" presStyleCnt="0"/>
      <dgm:spPr/>
    </dgm:pt>
    <dgm:pt modelId="{47475C1A-61E5-4738-906D-95DA4CEE53B2}" type="pres">
      <dgm:prSet presAssocID="{9CECD7FA-901A-4FFB-AFA3-72CFF89BBA91}" presName="textRect" presStyleLbl="revTx" presStyleIdx="1" presStyleCnt="2" custLinFactX="-70373" custLinFactNeighborX="-100000" custLinFactNeighborY="84673">
        <dgm:presLayoutVars>
          <dgm:chMax val="1"/>
          <dgm:chPref val="1"/>
        </dgm:presLayoutVars>
      </dgm:prSet>
      <dgm:spPr/>
    </dgm:pt>
  </dgm:ptLst>
  <dgm:cxnLst>
    <dgm:cxn modelId="{7A0C4A1B-A254-494B-805D-6B78C25FFD57}" type="presOf" srcId="{9CECD7FA-901A-4FFB-AFA3-72CFF89BBA91}" destId="{47475C1A-61E5-4738-906D-95DA4CEE53B2}" srcOrd="0" destOrd="0" presId="urn:microsoft.com/office/officeart/2018/2/layout/IconCircleList"/>
    <dgm:cxn modelId="{AB422343-EC70-4DE1-9874-005DE041CA38}" type="presOf" srcId="{92DC72F3-AEE9-4CAC-BD0C-41F062B2102E}" destId="{A7A55112-65FD-40A8-AF38-B8B3680B33BA}" srcOrd="0" destOrd="0" presId="urn:microsoft.com/office/officeart/2018/2/layout/IconCircleList"/>
    <dgm:cxn modelId="{A3033863-89DD-4DFD-B813-E1C372F84672}" type="presOf" srcId="{CF8D63DB-D545-401D-92A9-7C9CE20AD11E}" destId="{1355D15C-DDD2-4965-AF1A-9DCB3F61E603}" srcOrd="0" destOrd="0" presId="urn:microsoft.com/office/officeart/2018/2/layout/IconCircleList"/>
    <dgm:cxn modelId="{0A349547-025B-4DA1-B11F-7A0ACD4F7E62}" srcId="{FD69796E-FAB1-48AA-A46D-B37DABBB8BA9}" destId="{9CECD7FA-901A-4FFB-AFA3-72CFF89BBA91}" srcOrd="1" destOrd="0" parTransId="{E6CFAF79-0A57-4870-88FE-8130FDBFD059}" sibTransId="{DDA41303-EED0-4573-88FC-113691E0B1BC}"/>
    <dgm:cxn modelId="{82ABDC57-5C7F-48E8-912C-67C506C2949C}" srcId="{FD69796E-FAB1-48AA-A46D-B37DABBB8BA9}" destId="{CF8D63DB-D545-401D-92A9-7C9CE20AD11E}" srcOrd="0" destOrd="0" parTransId="{853FA2FC-4AD6-46F9-BEDD-DF96B2C06F69}" sibTransId="{92DC72F3-AEE9-4CAC-BD0C-41F062B2102E}"/>
    <dgm:cxn modelId="{B954FB89-8140-4386-96A4-21EB18B2E92D}" type="presOf" srcId="{FD69796E-FAB1-48AA-A46D-B37DABBB8BA9}" destId="{55C92007-7BEC-4B7A-AFFE-01A46A87EE6C}" srcOrd="0" destOrd="0" presId="urn:microsoft.com/office/officeart/2018/2/layout/IconCircleList"/>
    <dgm:cxn modelId="{D1FAB70B-6345-4709-A6DD-4143161FA47A}" type="presParOf" srcId="{55C92007-7BEC-4B7A-AFFE-01A46A87EE6C}" destId="{48C77EB2-FFDE-4AAB-BB99-57AB8A3B3328}" srcOrd="0" destOrd="0" presId="urn:microsoft.com/office/officeart/2018/2/layout/IconCircleList"/>
    <dgm:cxn modelId="{485D7377-0BBF-4CAC-86BD-3F338533F031}" type="presParOf" srcId="{48C77EB2-FFDE-4AAB-BB99-57AB8A3B3328}" destId="{74F58D90-9787-41EC-91D0-2A70E71E6F95}" srcOrd="0" destOrd="0" presId="urn:microsoft.com/office/officeart/2018/2/layout/IconCircleList"/>
    <dgm:cxn modelId="{A81B458D-FB27-4C87-87DF-A703E14BEAFE}" type="presParOf" srcId="{74F58D90-9787-41EC-91D0-2A70E71E6F95}" destId="{BA03B425-0A60-4954-A3EA-B5947F7A3559}" srcOrd="0" destOrd="0" presId="urn:microsoft.com/office/officeart/2018/2/layout/IconCircleList"/>
    <dgm:cxn modelId="{4DA09974-A2B4-4439-939A-5908A29AB579}" type="presParOf" srcId="{74F58D90-9787-41EC-91D0-2A70E71E6F95}" destId="{F9FC0DE9-D767-4C7B-871D-E4B133DCB7E2}" srcOrd="1" destOrd="0" presId="urn:microsoft.com/office/officeart/2018/2/layout/IconCircleList"/>
    <dgm:cxn modelId="{EB80AFF5-4272-4941-B91D-FC7DC228C9B1}" type="presParOf" srcId="{74F58D90-9787-41EC-91D0-2A70E71E6F95}" destId="{4F834DED-D713-4C19-8647-C897EDCCED40}" srcOrd="2" destOrd="0" presId="urn:microsoft.com/office/officeart/2018/2/layout/IconCircleList"/>
    <dgm:cxn modelId="{399B6E8E-1598-4692-A449-6A231349617E}" type="presParOf" srcId="{74F58D90-9787-41EC-91D0-2A70E71E6F95}" destId="{1355D15C-DDD2-4965-AF1A-9DCB3F61E603}" srcOrd="3" destOrd="0" presId="urn:microsoft.com/office/officeart/2018/2/layout/IconCircleList"/>
    <dgm:cxn modelId="{FD802F4C-A4FF-4103-B082-78E04E4BE8CB}" type="presParOf" srcId="{48C77EB2-FFDE-4AAB-BB99-57AB8A3B3328}" destId="{A7A55112-65FD-40A8-AF38-B8B3680B33BA}" srcOrd="1" destOrd="0" presId="urn:microsoft.com/office/officeart/2018/2/layout/IconCircleList"/>
    <dgm:cxn modelId="{383C4B4A-F570-4276-9A64-15FB1779EDAE}" type="presParOf" srcId="{48C77EB2-FFDE-4AAB-BB99-57AB8A3B3328}" destId="{DA3D3F3B-E039-4577-8311-985867649D79}" srcOrd="2" destOrd="0" presId="urn:microsoft.com/office/officeart/2018/2/layout/IconCircleList"/>
    <dgm:cxn modelId="{C43F5B98-A362-4EB0-9FDA-52BCC07BE333}" type="presParOf" srcId="{DA3D3F3B-E039-4577-8311-985867649D79}" destId="{EF9D540A-7AE3-42BA-8173-4906FD87CF04}" srcOrd="0" destOrd="0" presId="urn:microsoft.com/office/officeart/2018/2/layout/IconCircleList"/>
    <dgm:cxn modelId="{6E2657BB-98D0-48E9-AB59-FAA4CB80ED1F}" type="presParOf" srcId="{DA3D3F3B-E039-4577-8311-985867649D79}" destId="{5F42CC5A-8CA9-4C90-852E-D60E06BECEA6}" srcOrd="1" destOrd="0" presId="urn:microsoft.com/office/officeart/2018/2/layout/IconCircleList"/>
    <dgm:cxn modelId="{3D172BEA-7B80-4A69-B984-44BA573C08DF}" type="presParOf" srcId="{DA3D3F3B-E039-4577-8311-985867649D79}" destId="{B2887847-00CA-4AC3-BED4-622178D0C4AE}" srcOrd="2" destOrd="0" presId="urn:microsoft.com/office/officeart/2018/2/layout/IconCircleList"/>
    <dgm:cxn modelId="{389883CB-B3F9-4FB9-AF07-F89CE50D257C}" type="presParOf" srcId="{DA3D3F3B-E039-4577-8311-985867649D79}" destId="{47475C1A-61E5-4738-906D-95DA4CEE53B2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B14774-9F6A-49B8-A514-8A7C0328B88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BEC6EB-0A25-4CF0-BF13-F481B606CD90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b="1" dirty="0">
              <a:solidFill>
                <a:schemeClr val="tx1">
                  <a:lumMod val="65000"/>
                  <a:lumOff val="35000"/>
                </a:schemeClr>
              </a:solidFill>
            </a:rPr>
            <a:t>Où trouver le formulaire ? </a:t>
          </a:r>
          <a:endParaRPr lang="en-US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89FDFB88-31D3-4018-BE57-12EB8AE00D2E}" type="parTrans" cxnId="{4F192433-1836-4DD1-B34B-B7FE6BAEAA09}">
      <dgm:prSet/>
      <dgm:spPr/>
      <dgm:t>
        <a:bodyPr/>
        <a:lstStyle/>
        <a:p>
          <a:endParaRPr lang="en-US"/>
        </a:p>
      </dgm:t>
    </dgm:pt>
    <dgm:pt modelId="{10862D6C-5ECD-40BE-B914-FF5F76EFF519}" type="sibTrans" cxnId="{4F192433-1836-4DD1-B34B-B7FE6BAEAA09}">
      <dgm:prSet/>
      <dgm:spPr/>
      <dgm:t>
        <a:bodyPr/>
        <a:lstStyle/>
        <a:p>
          <a:endParaRPr lang="en-US"/>
        </a:p>
      </dgm:t>
    </dgm:pt>
    <dgm:pt modelId="{D0E524A0-2BC6-4482-B9DD-305701869B63}">
      <dgm:prSet/>
      <dgm:spPr/>
      <dgm:t>
        <a:bodyPr/>
        <a:lstStyle/>
        <a:p>
          <a:pPr>
            <a:lnSpc>
              <a:spcPct val="100000"/>
            </a:lnSpc>
          </a:pPr>
          <a:r>
            <a:rPr lang="fr-BE" b="1" dirty="0">
              <a:solidFill>
                <a:schemeClr val="tx1">
                  <a:lumMod val="65000"/>
                  <a:lumOff val="35000"/>
                </a:schemeClr>
              </a:solidFill>
            </a:rPr>
            <a:t>Comment introduire votre demande ?</a:t>
          </a:r>
          <a:endParaRPr lang="en-US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D38B0A2E-3EBF-4165-B038-A7CDDA9D5C28}" type="parTrans" cxnId="{21AABEFD-4A55-4DFF-98C3-D1C3C0ACB9BE}">
      <dgm:prSet/>
      <dgm:spPr/>
      <dgm:t>
        <a:bodyPr/>
        <a:lstStyle/>
        <a:p>
          <a:endParaRPr lang="en-US"/>
        </a:p>
      </dgm:t>
    </dgm:pt>
    <dgm:pt modelId="{A353E025-9F90-4EB2-B481-B82C25168412}" type="sibTrans" cxnId="{21AABEFD-4A55-4DFF-98C3-D1C3C0ACB9BE}">
      <dgm:prSet/>
      <dgm:spPr/>
      <dgm:t>
        <a:bodyPr/>
        <a:lstStyle/>
        <a:p>
          <a:endParaRPr lang="en-US"/>
        </a:p>
      </dgm:t>
    </dgm:pt>
    <dgm:pt modelId="{76D32077-8E01-469D-94F2-DC3F3E03A37F}" type="pres">
      <dgm:prSet presAssocID="{38B14774-9F6A-49B8-A514-8A7C0328B886}" presName="root" presStyleCnt="0">
        <dgm:presLayoutVars>
          <dgm:dir/>
          <dgm:resizeHandles val="exact"/>
        </dgm:presLayoutVars>
      </dgm:prSet>
      <dgm:spPr/>
    </dgm:pt>
    <dgm:pt modelId="{F5984176-AE71-42C7-952E-F6C03A1F3D07}" type="pres">
      <dgm:prSet presAssocID="{84BEC6EB-0A25-4CF0-BF13-F481B606CD90}" presName="compNode" presStyleCnt="0"/>
      <dgm:spPr/>
    </dgm:pt>
    <dgm:pt modelId="{5684E17B-71D7-48C3-9A83-F812DDEEE60D}" type="pres">
      <dgm:prSet presAssocID="{84BEC6EB-0A25-4CF0-BF13-F481B606CD90}" presName="bgRect" presStyleLbl="bgShp" presStyleIdx="0" presStyleCnt="2"/>
      <dgm:spPr/>
    </dgm:pt>
    <dgm:pt modelId="{957890E9-C9B0-4A79-B08A-6089B33C4C93}" type="pres">
      <dgm:prSet presAssocID="{84BEC6EB-0A25-4CF0-BF13-F481B606CD9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rawing Compass"/>
        </a:ext>
      </dgm:extLst>
    </dgm:pt>
    <dgm:pt modelId="{3C650651-46EC-4C14-B24D-D3E6888890AF}" type="pres">
      <dgm:prSet presAssocID="{84BEC6EB-0A25-4CF0-BF13-F481B606CD90}" presName="spaceRect" presStyleCnt="0"/>
      <dgm:spPr/>
    </dgm:pt>
    <dgm:pt modelId="{5675CC44-2861-4FCB-9A61-DDFADFDBD44D}" type="pres">
      <dgm:prSet presAssocID="{84BEC6EB-0A25-4CF0-BF13-F481B606CD90}" presName="parTx" presStyleLbl="revTx" presStyleIdx="0" presStyleCnt="2">
        <dgm:presLayoutVars>
          <dgm:chMax val="0"/>
          <dgm:chPref val="0"/>
        </dgm:presLayoutVars>
      </dgm:prSet>
      <dgm:spPr/>
    </dgm:pt>
    <dgm:pt modelId="{86B984BB-550A-4EBF-B0D6-AFC79D0BFB09}" type="pres">
      <dgm:prSet presAssocID="{10862D6C-5ECD-40BE-B914-FF5F76EFF519}" presName="sibTrans" presStyleCnt="0"/>
      <dgm:spPr/>
    </dgm:pt>
    <dgm:pt modelId="{F972B67C-9E57-4BDD-A0EF-30759F803C5C}" type="pres">
      <dgm:prSet presAssocID="{D0E524A0-2BC6-4482-B9DD-305701869B63}" presName="compNode" presStyleCnt="0"/>
      <dgm:spPr/>
    </dgm:pt>
    <dgm:pt modelId="{A77D8526-D0A6-450F-BF0C-60A5B6508909}" type="pres">
      <dgm:prSet presAssocID="{D0E524A0-2BC6-4482-B9DD-305701869B63}" presName="bgRect" presStyleLbl="bgShp" presStyleIdx="1" presStyleCnt="2"/>
      <dgm:spPr/>
    </dgm:pt>
    <dgm:pt modelId="{0126BE3D-D3DF-48A0-97FE-6AF59E03DD28}" type="pres">
      <dgm:prSet presAssocID="{D0E524A0-2BC6-4482-B9DD-305701869B6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AC433C94-B091-4DB7-AF86-3EE090E57306}" type="pres">
      <dgm:prSet presAssocID="{D0E524A0-2BC6-4482-B9DD-305701869B63}" presName="spaceRect" presStyleCnt="0"/>
      <dgm:spPr/>
    </dgm:pt>
    <dgm:pt modelId="{9222156E-B54A-4253-BAE5-8DE3D676E012}" type="pres">
      <dgm:prSet presAssocID="{D0E524A0-2BC6-4482-B9DD-305701869B63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4F192433-1836-4DD1-B34B-B7FE6BAEAA09}" srcId="{38B14774-9F6A-49B8-A514-8A7C0328B886}" destId="{84BEC6EB-0A25-4CF0-BF13-F481B606CD90}" srcOrd="0" destOrd="0" parTransId="{89FDFB88-31D3-4018-BE57-12EB8AE00D2E}" sibTransId="{10862D6C-5ECD-40BE-B914-FF5F76EFF519}"/>
    <dgm:cxn modelId="{AF019534-B992-4696-ACDB-E00855ACE3CE}" type="presOf" srcId="{D0E524A0-2BC6-4482-B9DD-305701869B63}" destId="{9222156E-B54A-4253-BAE5-8DE3D676E012}" srcOrd="0" destOrd="0" presId="urn:microsoft.com/office/officeart/2018/2/layout/IconVerticalSolidList"/>
    <dgm:cxn modelId="{CDD139B4-EC68-4964-A29E-BE6985F506E0}" type="presOf" srcId="{84BEC6EB-0A25-4CF0-BF13-F481B606CD90}" destId="{5675CC44-2861-4FCB-9A61-DDFADFDBD44D}" srcOrd="0" destOrd="0" presId="urn:microsoft.com/office/officeart/2018/2/layout/IconVerticalSolidList"/>
    <dgm:cxn modelId="{B1DE3BDF-7BD9-4092-B500-D433AFE4CBFA}" type="presOf" srcId="{38B14774-9F6A-49B8-A514-8A7C0328B886}" destId="{76D32077-8E01-469D-94F2-DC3F3E03A37F}" srcOrd="0" destOrd="0" presId="urn:microsoft.com/office/officeart/2018/2/layout/IconVerticalSolidList"/>
    <dgm:cxn modelId="{21AABEFD-4A55-4DFF-98C3-D1C3C0ACB9BE}" srcId="{38B14774-9F6A-49B8-A514-8A7C0328B886}" destId="{D0E524A0-2BC6-4482-B9DD-305701869B63}" srcOrd="1" destOrd="0" parTransId="{D38B0A2E-3EBF-4165-B038-A7CDDA9D5C28}" sibTransId="{A353E025-9F90-4EB2-B481-B82C25168412}"/>
    <dgm:cxn modelId="{2908FB42-C7F1-490D-AF6F-B2F2D2D3FCE9}" type="presParOf" srcId="{76D32077-8E01-469D-94F2-DC3F3E03A37F}" destId="{F5984176-AE71-42C7-952E-F6C03A1F3D07}" srcOrd="0" destOrd="0" presId="urn:microsoft.com/office/officeart/2018/2/layout/IconVerticalSolidList"/>
    <dgm:cxn modelId="{90BDDB35-09F8-44BF-BC74-2EC49411FBD9}" type="presParOf" srcId="{F5984176-AE71-42C7-952E-F6C03A1F3D07}" destId="{5684E17B-71D7-48C3-9A83-F812DDEEE60D}" srcOrd="0" destOrd="0" presId="urn:microsoft.com/office/officeart/2018/2/layout/IconVerticalSolidList"/>
    <dgm:cxn modelId="{B9B3542A-1586-434A-A631-9FCD3FE829C4}" type="presParOf" srcId="{F5984176-AE71-42C7-952E-F6C03A1F3D07}" destId="{957890E9-C9B0-4A79-B08A-6089B33C4C93}" srcOrd="1" destOrd="0" presId="urn:microsoft.com/office/officeart/2018/2/layout/IconVerticalSolidList"/>
    <dgm:cxn modelId="{F1B71470-E8FE-4A98-AA9D-E39D1DA4DF6C}" type="presParOf" srcId="{F5984176-AE71-42C7-952E-F6C03A1F3D07}" destId="{3C650651-46EC-4C14-B24D-D3E6888890AF}" srcOrd="2" destOrd="0" presId="urn:microsoft.com/office/officeart/2018/2/layout/IconVerticalSolidList"/>
    <dgm:cxn modelId="{21BD0E41-124D-4DFA-ACD3-95017DED659B}" type="presParOf" srcId="{F5984176-AE71-42C7-952E-F6C03A1F3D07}" destId="{5675CC44-2861-4FCB-9A61-DDFADFDBD44D}" srcOrd="3" destOrd="0" presId="urn:microsoft.com/office/officeart/2018/2/layout/IconVerticalSolidList"/>
    <dgm:cxn modelId="{E12D4D4E-C066-477C-8A93-004F89659B11}" type="presParOf" srcId="{76D32077-8E01-469D-94F2-DC3F3E03A37F}" destId="{86B984BB-550A-4EBF-B0D6-AFC79D0BFB09}" srcOrd="1" destOrd="0" presId="urn:microsoft.com/office/officeart/2018/2/layout/IconVerticalSolidList"/>
    <dgm:cxn modelId="{13F6DC88-B6A3-42F6-B848-9C97307CB9B8}" type="presParOf" srcId="{76D32077-8E01-469D-94F2-DC3F3E03A37F}" destId="{F972B67C-9E57-4BDD-A0EF-30759F803C5C}" srcOrd="2" destOrd="0" presId="urn:microsoft.com/office/officeart/2018/2/layout/IconVerticalSolidList"/>
    <dgm:cxn modelId="{3E7449C2-5D54-4453-9A52-C36B76E0BC09}" type="presParOf" srcId="{F972B67C-9E57-4BDD-A0EF-30759F803C5C}" destId="{A77D8526-D0A6-450F-BF0C-60A5B6508909}" srcOrd="0" destOrd="0" presId="urn:microsoft.com/office/officeart/2018/2/layout/IconVerticalSolidList"/>
    <dgm:cxn modelId="{A0C77424-FD49-47C1-AC8F-3DB0F6388079}" type="presParOf" srcId="{F972B67C-9E57-4BDD-A0EF-30759F803C5C}" destId="{0126BE3D-D3DF-48A0-97FE-6AF59E03DD28}" srcOrd="1" destOrd="0" presId="urn:microsoft.com/office/officeart/2018/2/layout/IconVerticalSolidList"/>
    <dgm:cxn modelId="{2845005E-EC55-4759-BCD8-E2095F493303}" type="presParOf" srcId="{F972B67C-9E57-4BDD-A0EF-30759F803C5C}" destId="{AC433C94-B091-4DB7-AF86-3EE090E57306}" srcOrd="2" destOrd="0" presId="urn:microsoft.com/office/officeart/2018/2/layout/IconVerticalSolidList"/>
    <dgm:cxn modelId="{35865FB9-2F81-4674-AD88-E4FCF4A1E84B}" type="presParOf" srcId="{F972B67C-9E57-4BDD-A0EF-30759F803C5C}" destId="{9222156E-B54A-4253-BAE5-8DE3D676E01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8B14774-9F6A-49B8-A514-8A7C0328B88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BEC6EB-0A25-4CF0-BF13-F481B606CD90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b="1" dirty="0">
              <a:solidFill>
                <a:schemeClr val="tx1">
                  <a:lumMod val="65000"/>
                  <a:lumOff val="35000"/>
                </a:schemeClr>
              </a:solidFill>
            </a:rPr>
            <a:t>Où trouver le formulaire ? </a:t>
          </a:r>
          <a:endParaRPr lang="en-US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89FDFB88-31D3-4018-BE57-12EB8AE00D2E}" type="parTrans" cxnId="{4F192433-1836-4DD1-B34B-B7FE6BAEAA09}">
      <dgm:prSet/>
      <dgm:spPr/>
      <dgm:t>
        <a:bodyPr/>
        <a:lstStyle/>
        <a:p>
          <a:endParaRPr lang="en-US"/>
        </a:p>
      </dgm:t>
    </dgm:pt>
    <dgm:pt modelId="{10862D6C-5ECD-40BE-B914-FF5F76EFF519}" type="sibTrans" cxnId="{4F192433-1836-4DD1-B34B-B7FE6BAEAA09}">
      <dgm:prSet/>
      <dgm:spPr/>
      <dgm:t>
        <a:bodyPr/>
        <a:lstStyle/>
        <a:p>
          <a:endParaRPr lang="en-US"/>
        </a:p>
      </dgm:t>
    </dgm:pt>
    <dgm:pt modelId="{D0E524A0-2BC6-4482-B9DD-305701869B63}">
      <dgm:prSet/>
      <dgm:spPr/>
      <dgm:t>
        <a:bodyPr/>
        <a:lstStyle/>
        <a:p>
          <a:pPr>
            <a:lnSpc>
              <a:spcPct val="100000"/>
            </a:lnSpc>
          </a:pPr>
          <a:r>
            <a:rPr lang="fr-BE" b="1" dirty="0">
              <a:solidFill>
                <a:schemeClr val="tx1">
                  <a:lumMod val="65000"/>
                  <a:lumOff val="35000"/>
                </a:schemeClr>
              </a:solidFill>
            </a:rPr>
            <a:t>Comment introduire votre demande ?</a:t>
          </a:r>
          <a:endParaRPr lang="en-US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D38B0A2E-3EBF-4165-B038-A7CDDA9D5C28}" type="parTrans" cxnId="{21AABEFD-4A55-4DFF-98C3-D1C3C0ACB9BE}">
      <dgm:prSet/>
      <dgm:spPr/>
      <dgm:t>
        <a:bodyPr/>
        <a:lstStyle/>
        <a:p>
          <a:endParaRPr lang="en-US"/>
        </a:p>
      </dgm:t>
    </dgm:pt>
    <dgm:pt modelId="{A353E025-9F90-4EB2-B481-B82C25168412}" type="sibTrans" cxnId="{21AABEFD-4A55-4DFF-98C3-D1C3C0ACB9BE}">
      <dgm:prSet/>
      <dgm:spPr/>
      <dgm:t>
        <a:bodyPr/>
        <a:lstStyle/>
        <a:p>
          <a:endParaRPr lang="en-US"/>
        </a:p>
      </dgm:t>
    </dgm:pt>
    <dgm:pt modelId="{76D32077-8E01-469D-94F2-DC3F3E03A37F}" type="pres">
      <dgm:prSet presAssocID="{38B14774-9F6A-49B8-A514-8A7C0328B886}" presName="root" presStyleCnt="0">
        <dgm:presLayoutVars>
          <dgm:dir/>
          <dgm:resizeHandles val="exact"/>
        </dgm:presLayoutVars>
      </dgm:prSet>
      <dgm:spPr/>
    </dgm:pt>
    <dgm:pt modelId="{F5984176-AE71-42C7-952E-F6C03A1F3D07}" type="pres">
      <dgm:prSet presAssocID="{84BEC6EB-0A25-4CF0-BF13-F481B606CD90}" presName="compNode" presStyleCnt="0"/>
      <dgm:spPr/>
    </dgm:pt>
    <dgm:pt modelId="{5684E17B-71D7-48C3-9A83-F812DDEEE60D}" type="pres">
      <dgm:prSet presAssocID="{84BEC6EB-0A25-4CF0-BF13-F481B606CD90}" presName="bgRect" presStyleLbl="bgShp" presStyleIdx="0" presStyleCnt="2"/>
      <dgm:spPr/>
    </dgm:pt>
    <dgm:pt modelId="{957890E9-C9B0-4A79-B08A-6089B33C4C93}" type="pres">
      <dgm:prSet presAssocID="{84BEC6EB-0A25-4CF0-BF13-F481B606CD9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rawing Compass"/>
        </a:ext>
      </dgm:extLst>
    </dgm:pt>
    <dgm:pt modelId="{3C650651-46EC-4C14-B24D-D3E6888890AF}" type="pres">
      <dgm:prSet presAssocID="{84BEC6EB-0A25-4CF0-BF13-F481B606CD90}" presName="spaceRect" presStyleCnt="0"/>
      <dgm:spPr/>
    </dgm:pt>
    <dgm:pt modelId="{5675CC44-2861-4FCB-9A61-DDFADFDBD44D}" type="pres">
      <dgm:prSet presAssocID="{84BEC6EB-0A25-4CF0-BF13-F481B606CD90}" presName="parTx" presStyleLbl="revTx" presStyleIdx="0" presStyleCnt="2">
        <dgm:presLayoutVars>
          <dgm:chMax val="0"/>
          <dgm:chPref val="0"/>
        </dgm:presLayoutVars>
      </dgm:prSet>
      <dgm:spPr/>
    </dgm:pt>
    <dgm:pt modelId="{86B984BB-550A-4EBF-B0D6-AFC79D0BFB09}" type="pres">
      <dgm:prSet presAssocID="{10862D6C-5ECD-40BE-B914-FF5F76EFF519}" presName="sibTrans" presStyleCnt="0"/>
      <dgm:spPr/>
    </dgm:pt>
    <dgm:pt modelId="{F972B67C-9E57-4BDD-A0EF-30759F803C5C}" type="pres">
      <dgm:prSet presAssocID="{D0E524A0-2BC6-4482-B9DD-305701869B63}" presName="compNode" presStyleCnt="0"/>
      <dgm:spPr/>
    </dgm:pt>
    <dgm:pt modelId="{A77D8526-D0A6-450F-BF0C-60A5B6508909}" type="pres">
      <dgm:prSet presAssocID="{D0E524A0-2BC6-4482-B9DD-305701869B63}" presName="bgRect" presStyleLbl="bgShp" presStyleIdx="1" presStyleCnt="2"/>
      <dgm:spPr/>
    </dgm:pt>
    <dgm:pt modelId="{0126BE3D-D3DF-48A0-97FE-6AF59E03DD28}" type="pres">
      <dgm:prSet presAssocID="{D0E524A0-2BC6-4482-B9DD-305701869B6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AC433C94-B091-4DB7-AF86-3EE090E57306}" type="pres">
      <dgm:prSet presAssocID="{D0E524A0-2BC6-4482-B9DD-305701869B63}" presName="spaceRect" presStyleCnt="0"/>
      <dgm:spPr/>
    </dgm:pt>
    <dgm:pt modelId="{9222156E-B54A-4253-BAE5-8DE3D676E012}" type="pres">
      <dgm:prSet presAssocID="{D0E524A0-2BC6-4482-B9DD-305701869B63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4F192433-1836-4DD1-B34B-B7FE6BAEAA09}" srcId="{38B14774-9F6A-49B8-A514-8A7C0328B886}" destId="{84BEC6EB-0A25-4CF0-BF13-F481B606CD90}" srcOrd="0" destOrd="0" parTransId="{89FDFB88-31D3-4018-BE57-12EB8AE00D2E}" sibTransId="{10862D6C-5ECD-40BE-B914-FF5F76EFF519}"/>
    <dgm:cxn modelId="{AF019534-B992-4696-ACDB-E00855ACE3CE}" type="presOf" srcId="{D0E524A0-2BC6-4482-B9DD-305701869B63}" destId="{9222156E-B54A-4253-BAE5-8DE3D676E012}" srcOrd="0" destOrd="0" presId="urn:microsoft.com/office/officeart/2018/2/layout/IconVerticalSolidList"/>
    <dgm:cxn modelId="{CDD139B4-EC68-4964-A29E-BE6985F506E0}" type="presOf" srcId="{84BEC6EB-0A25-4CF0-BF13-F481B606CD90}" destId="{5675CC44-2861-4FCB-9A61-DDFADFDBD44D}" srcOrd="0" destOrd="0" presId="urn:microsoft.com/office/officeart/2018/2/layout/IconVerticalSolidList"/>
    <dgm:cxn modelId="{B1DE3BDF-7BD9-4092-B500-D433AFE4CBFA}" type="presOf" srcId="{38B14774-9F6A-49B8-A514-8A7C0328B886}" destId="{76D32077-8E01-469D-94F2-DC3F3E03A37F}" srcOrd="0" destOrd="0" presId="urn:microsoft.com/office/officeart/2018/2/layout/IconVerticalSolidList"/>
    <dgm:cxn modelId="{21AABEFD-4A55-4DFF-98C3-D1C3C0ACB9BE}" srcId="{38B14774-9F6A-49B8-A514-8A7C0328B886}" destId="{D0E524A0-2BC6-4482-B9DD-305701869B63}" srcOrd="1" destOrd="0" parTransId="{D38B0A2E-3EBF-4165-B038-A7CDDA9D5C28}" sibTransId="{A353E025-9F90-4EB2-B481-B82C25168412}"/>
    <dgm:cxn modelId="{2908FB42-C7F1-490D-AF6F-B2F2D2D3FCE9}" type="presParOf" srcId="{76D32077-8E01-469D-94F2-DC3F3E03A37F}" destId="{F5984176-AE71-42C7-952E-F6C03A1F3D07}" srcOrd="0" destOrd="0" presId="urn:microsoft.com/office/officeart/2018/2/layout/IconVerticalSolidList"/>
    <dgm:cxn modelId="{90BDDB35-09F8-44BF-BC74-2EC49411FBD9}" type="presParOf" srcId="{F5984176-AE71-42C7-952E-F6C03A1F3D07}" destId="{5684E17B-71D7-48C3-9A83-F812DDEEE60D}" srcOrd="0" destOrd="0" presId="urn:microsoft.com/office/officeart/2018/2/layout/IconVerticalSolidList"/>
    <dgm:cxn modelId="{B9B3542A-1586-434A-A631-9FCD3FE829C4}" type="presParOf" srcId="{F5984176-AE71-42C7-952E-F6C03A1F3D07}" destId="{957890E9-C9B0-4A79-B08A-6089B33C4C93}" srcOrd="1" destOrd="0" presId="urn:microsoft.com/office/officeart/2018/2/layout/IconVerticalSolidList"/>
    <dgm:cxn modelId="{F1B71470-E8FE-4A98-AA9D-E39D1DA4DF6C}" type="presParOf" srcId="{F5984176-AE71-42C7-952E-F6C03A1F3D07}" destId="{3C650651-46EC-4C14-B24D-D3E6888890AF}" srcOrd="2" destOrd="0" presId="urn:microsoft.com/office/officeart/2018/2/layout/IconVerticalSolidList"/>
    <dgm:cxn modelId="{21BD0E41-124D-4DFA-ACD3-95017DED659B}" type="presParOf" srcId="{F5984176-AE71-42C7-952E-F6C03A1F3D07}" destId="{5675CC44-2861-4FCB-9A61-DDFADFDBD44D}" srcOrd="3" destOrd="0" presId="urn:microsoft.com/office/officeart/2018/2/layout/IconVerticalSolidList"/>
    <dgm:cxn modelId="{E12D4D4E-C066-477C-8A93-004F89659B11}" type="presParOf" srcId="{76D32077-8E01-469D-94F2-DC3F3E03A37F}" destId="{86B984BB-550A-4EBF-B0D6-AFC79D0BFB09}" srcOrd="1" destOrd="0" presId="urn:microsoft.com/office/officeart/2018/2/layout/IconVerticalSolidList"/>
    <dgm:cxn modelId="{13F6DC88-B6A3-42F6-B848-9C97307CB9B8}" type="presParOf" srcId="{76D32077-8E01-469D-94F2-DC3F3E03A37F}" destId="{F972B67C-9E57-4BDD-A0EF-30759F803C5C}" srcOrd="2" destOrd="0" presId="urn:microsoft.com/office/officeart/2018/2/layout/IconVerticalSolidList"/>
    <dgm:cxn modelId="{3E7449C2-5D54-4453-9A52-C36B76E0BC09}" type="presParOf" srcId="{F972B67C-9E57-4BDD-A0EF-30759F803C5C}" destId="{A77D8526-D0A6-450F-BF0C-60A5B6508909}" srcOrd="0" destOrd="0" presId="urn:microsoft.com/office/officeart/2018/2/layout/IconVerticalSolidList"/>
    <dgm:cxn modelId="{A0C77424-FD49-47C1-AC8F-3DB0F6388079}" type="presParOf" srcId="{F972B67C-9E57-4BDD-A0EF-30759F803C5C}" destId="{0126BE3D-D3DF-48A0-97FE-6AF59E03DD28}" srcOrd="1" destOrd="0" presId="urn:microsoft.com/office/officeart/2018/2/layout/IconVerticalSolidList"/>
    <dgm:cxn modelId="{2845005E-EC55-4759-BCD8-E2095F493303}" type="presParOf" srcId="{F972B67C-9E57-4BDD-A0EF-30759F803C5C}" destId="{AC433C94-B091-4DB7-AF86-3EE090E57306}" srcOrd="2" destOrd="0" presId="urn:microsoft.com/office/officeart/2018/2/layout/IconVerticalSolidList"/>
    <dgm:cxn modelId="{35865FB9-2F81-4674-AD88-E4FCF4A1E84B}" type="presParOf" srcId="{F972B67C-9E57-4BDD-A0EF-30759F803C5C}" destId="{9222156E-B54A-4253-BAE5-8DE3D676E01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03B425-0A60-4954-A3EA-B5947F7A3559}">
      <dsp:nvSpPr>
        <dsp:cNvPr id="0" name=""/>
        <dsp:cNvSpPr/>
      </dsp:nvSpPr>
      <dsp:spPr>
        <a:xfrm>
          <a:off x="0" y="564241"/>
          <a:ext cx="1251894" cy="125189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FC0DE9-D767-4C7B-871D-E4B133DCB7E2}">
      <dsp:nvSpPr>
        <dsp:cNvPr id="0" name=""/>
        <dsp:cNvSpPr/>
      </dsp:nvSpPr>
      <dsp:spPr>
        <a:xfrm>
          <a:off x="247834" y="795890"/>
          <a:ext cx="726098" cy="72609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55D15C-DDD2-4965-AF1A-9DCB3F61E603}">
      <dsp:nvSpPr>
        <dsp:cNvPr id="0" name=""/>
        <dsp:cNvSpPr/>
      </dsp:nvSpPr>
      <dsp:spPr>
        <a:xfrm>
          <a:off x="1505165" y="498767"/>
          <a:ext cx="2950893" cy="1251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>
                  <a:lumMod val="65000"/>
                  <a:lumOff val="35000"/>
                </a:schemeClr>
              </a:solidFill>
            </a:rPr>
            <a:t>Les règles légales ?</a:t>
          </a:r>
          <a:endParaRPr lang="en-US" sz="24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1505165" y="498767"/>
        <a:ext cx="2950893" cy="1251894"/>
      </dsp:txXfrm>
    </dsp:sp>
    <dsp:sp modelId="{EF9D540A-7AE3-42BA-8173-4906FD87CF04}">
      <dsp:nvSpPr>
        <dsp:cNvPr id="0" name=""/>
        <dsp:cNvSpPr/>
      </dsp:nvSpPr>
      <dsp:spPr>
        <a:xfrm>
          <a:off x="0" y="2120033"/>
          <a:ext cx="1251894" cy="125189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42CC5A-8CA9-4C90-852E-D60E06BECEA6}">
      <dsp:nvSpPr>
        <dsp:cNvPr id="0" name=""/>
        <dsp:cNvSpPr/>
      </dsp:nvSpPr>
      <dsp:spPr>
        <a:xfrm>
          <a:off x="247836" y="2368830"/>
          <a:ext cx="726098" cy="72609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475C1A-61E5-4738-906D-95DA4CEE53B2}">
      <dsp:nvSpPr>
        <dsp:cNvPr id="0" name=""/>
        <dsp:cNvSpPr/>
      </dsp:nvSpPr>
      <dsp:spPr>
        <a:xfrm>
          <a:off x="1527397" y="2120033"/>
          <a:ext cx="2950893" cy="1251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>
                  <a:lumMod val="65000"/>
                  <a:lumOff val="35000"/>
                </a:schemeClr>
              </a:solidFill>
            </a:rPr>
            <a:t>Comment remplir les documents ?</a:t>
          </a:r>
          <a:endParaRPr lang="en-US" sz="24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1527397" y="2120033"/>
        <a:ext cx="2950893" cy="12518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84E17B-71D7-48C3-9A83-F812DDEEE60D}">
      <dsp:nvSpPr>
        <dsp:cNvPr id="0" name=""/>
        <dsp:cNvSpPr/>
      </dsp:nvSpPr>
      <dsp:spPr>
        <a:xfrm>
          <a:off x="0" y="284998"/>
          <a:ext cx="9571886" cy="5261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7890E9-C9B0-4A79-B08A-6089B33C4C93}">
      <dsp:nvSpPr>
        <dsp:cNvPr id="0" name=""/>
        <dsp:cNvSpPr/>
      </dsp:nvSpPr>
      <dsp:spPr>
        <a:xfrm>
          <a:off x="159160" y="403382"/>
          <a:ext cx="289382" cy="2893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75CC44-2861-4FCB-9A61-DDFADFDBD44D}">
      <dsp:nvSpPr>
        <dsp:cNvPr id="0" name=""/>
        <dsp:cNvSpPr/>
      </dsp:nvSpPr>
      <dsp:spPr>
        <a:xfrm>
          <a:off x="607704" y="284998"/>
          <a:ext cx="8964181" cy="526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684" tIns="55684" rIns="55684" bIns="5568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Où trouver le formulaire ? </a:t>
          </a:r>
          <a:endParaRPr lang="en-US" sz="25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607704" y="284998"/>
        <a:ext cx="8964181" cy="526150"/>
      </dsp:txXfrm>
    </dsp:sp>
    <dsp:sp modelId="{A77D8526-D0A6-450F-BF0C-60A5B6508909}">
      <dsp:nvSpPr>
        <dsp:cNvPr id="0" name=""/>
        <dsp:cNvSpPr/>
      </dsp:nvSpPr>
      <dsp:spPr>
        <a:xfrm>
          <a:off x="0" y="942686"/>
          <a:ext cx="9571886" cy="5261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26BE3D-D3DF-48A0-97FE-6AF59E03DD28}">
      <dsp:nvSpPr>
        <dsp:cNvPr id="0" name=""/>
        <dsp:cNvSpPr/>
      </dsp:nvSpPr>
      <dsp:spPr>
        <a:xfrm>
          <a:off x="159160" y="1061070"/>
          <a:ext cx="289382" cy="2893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22156E-B54A-4253-BAE5-8DE3D676E012}">
      <dsp:nvSpPr>
        <dsp:cNvPr id="0" name=""/>
        <dsp:cNvSpPr/>
      </dsp:nvSpPr>
      <dsp:spPr>
        <a:xfrm>
          <a:off x="607704" y="942686"/>
          <a:ext cx="8964181" cy="526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684" tIns="55684" rIns="55684" bIns="5568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5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Comment introduire votre demande ?</a:t>
          </a:r>
          <a:endParaRPr lang="en-US" sz="25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607704" y="942686"/>
        <a:ext cx="8964181" cy="5261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84E17B-71D7-48C3-9A83-F812DDEEE60D}">
      <dsp:nvSpPr>
        <dsp:cNvPr id="0" name=""/>
        <dsp:cNvSpPr/>
      </dsp:nvSpPr>
      <dsp:spPr>
        <a:xfrm>
          <a:off x="0" y="284998"/>
          <a:ext cx="9571886" cy="5261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7890E9-C9B0-4A79-B08A-6089B33C4C93}">
      <dsp:nvSpPr>
        <dsp:cNvPr id="0" name=""/>
        <dsp:cNvSpPr/>
      </dsp:nvSpPr>
      <dsp:spPr>
        <a:xfrm>
          <a:off x="159160" y="403382"/>
          <a:ext cx="289382" cy="2893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75CC44-2861-4FCB-9A61-DDFADFDBD44D}">
      <dsp:nvSpPr>
        <dsp:cNvPr id="0" name=""/>
        <dsp:cNvSpPr/>
      </dsp:nvSpPr>
      <dsp:spPr>
        <a:xfrm>
          <a:off x="607704" y="284998"/>
          <a:ext cx="8964181" cy="526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684" tIns="55684" rIns="55684" bIns="5568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Où trouver le formulaire ? </a:t>
          </a:r>
          <a:endParaRPr lang="en-US" sz="25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607704" y="284998"/>
        <a:ext cx="8964181" cy="526150"/>
      </dsp:txXfrm>
    </dsp:sp>
    <dsp:sp modelId="{A77D8526-D0A6-450F-BF0C-60A5B6508909}">
      <dsp:nvSpPr>
        <dsp:cNvPr id="0" name=""/>
        <dsp:cNvSpPr/>
      </dsp:nvSpPr>
      <dsp:spPr>
        <a:xfrm>
          <a:off x="0" y="942686"/>
          <a:ext cx="9571886" cy="5261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26BE3D-D3DF-48A0-97FE-6AF59E03DD28}">
      <dsp:nvSpPr>
        <dsp:cNvPr id="0" name=""/>
        <dsp:cNvSpPr/>
      </dsp:nvSpPr>
      <dsp:spPr>
        <a:xfrm>
          <a:off x="159160" y="1061070"/>
          <a:ext cx="289382" cy="2893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22156E-B54A-4253-BAE5-8DE3D676E012}">
      <dsp:nvSpPr>
        <dsp:cNvPr id="0" name=""/>
        <dsp:cNvSpPr/>
      </dsp:nvSpPr>
      <dsp:spPr>
        <a:xfrm>
          <a:off x="607704" y="942686"/>
          <a:ext cx="8964181" cy="526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684" tIns="55684" rIns="55684" bIns="5568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5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Comment introduire votre demande ?</a:t>
          </a:r>
          <a:endParaRPr lang="en-US" sz="25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607704" y="942686"/>
        <a:ext cx="8964181" cy="5261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73248-6EE6-413D-AE7B-D04577AE9388}" type="datetimeFigureOut">
              <a:rPr lang="fr-BE" smtClean="0"/>
              <a:t>07-09-23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5262B-214D-4469-9BEC-6BC41773E51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84977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16F8C-7DD5-4139-B0FA-E46303379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02F8C7-8B56-4C47-8A98-75DB34E4F4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84723-7CEE-4BA6-88D1-1320CAFC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9B111-0D0E-47CE-8494-F656A361E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IFAPME - informations générales - PPX- octobre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5E98A-4460-46F3-905A-D17840E5B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50ABC-CF85-464C-A7FB-A3E3F14C3F8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57963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9/7/2023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429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747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60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286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032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313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9/7/2023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548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9/7/2023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434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9/7/2023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29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101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9/7/2023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412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Powerpoint-p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/>
              <a:t>IFAPME - informations générales - PPX- octobre 2018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50ABC-CF85-464C-A7FB-A3E3F14C3F8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1323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BE"/>
              <a:t>IFAPME - informations générales - PPX- octobre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F1C50ABC-CF85-464C-A7FB-A3E3F14C3F8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50856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eedelartisan.be/fr?fbclid=IwAR0X3ZHALMDpvU4DHLnOvlGRveq86iCwuEicqx340t0xC-la4DWdXWagLbk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LZkem0VMzo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youtu.be/f6z6h53ZrwI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hyperlink" Target="https://www.sninet.be/fr/formations" TargetMode="Externa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florent.descamps@sninet.be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hyperlink" Target="mailto:info@sninet.b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mailto:florent.descamps@sninet.be" TargetMode="Externa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2.xml"/><Relationship Id="rId5" Type="http://schemas.openxmlformats.org/officeDocument/2006/relationships/image" Target="../media/image3.png"/><Relationship Id="rId10" Type="http://schemas.microsoft.com/office/2007/relationships/diagramDrawing" Target="../diagrams/drawing2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3.xml"/><Relationship Id="rId11" Type="http://schemas.openxmlformats.org/officeDocument/2006/relationships/hyperlink" Target="mailto:ambachtsman-artisan@economie.fgov.be" TargetMode="External"/><Relationship Id="rId5" Type="http://schemas.openxmlformats.org/officeDocument/2006/relationships/diagramData" Target="../diagrams/data3.xml"/><Relationship Id="rId10" Type="http://schemas.openxmlformats.org/officeDocument/2006/relationships/hyperlink" Target="https://artisans.economie.fgov.be/" TargetMode="External"/><Relationship Id="rId4" Type="http://schemas.openxmlformats.org/officeDocument/2006/relationships/image" Target="../media/image3.png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5C496C-C762-490E-84CB-10AFBD891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106" y="3934789"/>
            <a:ext cx="11507788" cy="906011"/>
          </a:xfrm>
        </p:spPr>
        <p:txBody>
          <a:bodyPr>
            <a:normAutofit/>
          </a:bodyPr>
          <a:lstStyle/>
          <a:p>
            <a:r>
              <a:rPr lang="fr-FR" sz="4000" dirty="0"/>
              <a:t>Artisan Certifié : comment et pourquoi ?</a:t>
            </a:r>
            <a:endParaRPr lang="fr-BE" sz="40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BEBCFC9-4D9D-4511-B7AB-9DA04A90B9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0365" y="4983541"/>
            <a:ext cx="6400800" cy="837501"/>
          </a:xfrm>
        </p:spPr>
        <p:txBody>
          <a:bodyPr/>
          <a:lstStyle/>
          <a:p>
            <a:r>
              <a:rPr lang="fr-FR" dirty="0"/>
              <a:t>Le jeudi 7 septembre à 9h30</a:t>
            </a:r>
            <a:br>
              <a:rPr lang="fr-FR" dirty="0"/>
            </a:br>
            <a:r>
              <a:rPr lang="fr-FR" dirty="0"/>
              <a:t>Enregistrée via Zoom</a:t>
            </a:r>
            <a:endParaRPr lang="fr-BE" dirty="0"/>
          </a:p>
        </p:txBody>
      </p:sp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74A1AB87-DB3F-4805-A35B-FDF942F38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416" y="6023734"/>
            <a:ext cx="2040171" cy="78631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497C4C6-F9D4-4981-AB0F-E900CFD14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1623" y="4133280"/>
            <a:ext cx="2229654" cy="1486437"/>
          </a:xfrm>
          <a:prstGeom prst="rect">
            <a:avLst/>
          </a:prstGeom>
        </p:spPr>
      </p:pic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81535AAD-9843-486C-A296-5102B3056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1095" y="6225421"/>
            <a:ext cx="2336414" cy="584629"/>
          </a:xfrm>
          <a:prstGeom prst="rect">
            <a:avLst/>
          </a:prstGeom>
        </p:spPr>
      </p:pic>
      <p:pic>
        <p:nvPicPr>
          <p:cNvPr id="7" name="Image 6" descr="Une image contenant personne, dessert, gâteau, nourriture&#10;&#10;Description générée automatiquement">
            <a:extLst>
              <a:ext uri="{FF2B5EF4-FFF2-40B4-BE49-F238E27FC236}">
                <a16:creationId xmlns:a16="http://schemas.microsoft.com/office/drawing/2014/main" id="{03A297BF-7D8C-F6B9-6FE4-341E83906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5450" y="1936998"/>
            <a:ext cx="2201000" cy="1845093"/>
          </a:xfrm>
          <a:prstGeom prst="rect">
            <a:avLst/>
          </a:prstGeom>
        </p:spPr>
      </p:pic>
      <p:pic>
        <p:nvPicPr>
          <p:cNvPr id="9" name="Image 8" descr="Une image contenant roue, tour rapide, transport, céramique&#10;&#10;Description générée automatiquement">
            <a:extLst>
              <a:ext uri="{FF2B5EF4-FFF2-40B4-BE49-F238E27FC236}">
                <a16:creationId xmlns:a16="http://schemas.microsoft.com/office/drawing/2014/main" id="{CEF5AB1F-303C-C719-151F-838340F7EC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0255" y="1926363"/>
            <a:ext cx="2201000" cy="1845093"/>
          </a:xfrm>
          <a:prstGeom prst="rect">
            <a:avLst/>
          </a:prstGeom>
        </p:spPr>
      </p:pic>
      <p:pic>
        <p:nvPicPr>
          <p:cNvPr id="12" name="Image 11" descr="Une image contenant personne, bol, intérieur, Saladier&#10;&#10;Description générée automatiquement">
            <a:extLst>
              <a:ext uri="{FF2B5EF4-FFF2-40B4-BE49-F238E27FC236}">
                <a16:creationId xmlns:a16="http://schemas.microsoft.com/office/drawing/2014/main" id="{A0829388-58DE-BAEE-3AFF-823B493506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5060" y="1929111"/>
            <a:ext cx="2201000" cy="1845093"/>
          </a:xfrm>
          <a:prstGeom prst="rect">
            <a:avLst/>
          </a:prstGeom>
        </p:spPr>
      </p:pic>
      <p:pic>
        <p:nvPicPr>
          <p:cNvPr id="15" name="Image 14" descr="Une image contenant personne, habits, bouteille, intérieur&#10;&#10;Description générée automatiquement">
            <a:extLst>
              <a:ext uri="{FF2B5EF4-FFF2-40B4-BE49-F238E27FC236}">
                <a16:creationId xmlns:a16="http://schemas.microsoft.com/office/drawing/2014/main" id="{B9A1B3F1-E01E-946E-BC36-2C22D0373E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9865" y="1926364"/>
            <a:ext cx="2201000" cy="184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86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3162304-DA60-4C31-9E2B-E22F8DA75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AE1EFF-264A-4A42-BEA1-0E875F40D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10905976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075D11EE-3BE6-9308-6C52-A715CB67C054}"/>
              </a:ext>
            </a:extLst>
          </p:cNvPr>
          <p:cNvSpPr txBox="1">
            <a:spLocks noChangeArrowheads="1"/>
          </p:cNvSpPr>
          <p:nvPr/>
        </p:nvSpPr>
        <p:spPr>
          <a:xfrm>
            <a:off x="1600754" y="1087374"/>
            <a:ext cx="8983489" cy="1000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altLang="fr-FR" b="1"/>
              <a:t>Conseils pour « bien » remplir sa requête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4533" y="758952"/>
            <a:ext cx="1185379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" y="2526526"/>
            <a:ext cx="1169701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9019" y="2526526"/>
            <a:ext cx="10920893" cy="3563377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7C6FD7A-A19E-CFC5-1B27-042363CE8433}"/>
              </a:ext>
            </a:extLst>
          </p:cNvPr>
          <p:cNvSpPr txBox="1">
            <a:spLocks/>
          </p:cNvSpPr>
          <p:nvPr/>
        </p:nvSpPr>
        <p:spPr>
          <a:xfrm>
            <a:off x="1600753" y="2535446"/>
            <a:ext cx="10100016" cy="3554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  <a:defRPr/>
            </a:pPr>
            <a:r>
              <a:rPr lang="fr-BE" sz="2800" b="1" dirty="0"/>
              <a:t>Faites attention…</a:t>
            </a:r>
          </a:p>
          <a:p>
            <a:pPr algn="just">
              <a:defRPr/>
            </a:pPr>
            <a:r>
              <a:rPr lang="fr-FR" dirty="0"/>
              <a:t>À la suite de l’évolution de la loi, la reconnaissance peut désormais être accordée à une entreprise pour une partie des activités qu’elle exerce (et non plus uniquement pour l’ensemble de ses activités).</a:t>
            </a:r>
            <a:endParaRPr lang="fr-BE" dirty="0"/>
          </a:p>
          <a:p>
            <a:pPr algn="just">
              <a:defRPr/>
            </a:pPr>
            <a:r>
              <a:rPr lang="fr-BE" dirty="0"/>
              <a:t>Au nombre total de travailleurs de votre entreprise : &lt;20 !</a:t>
            </a:r>
          </a:p>
          <a:p>
            <a:pPr algn="just">
              <a:defRPr/>
            </a:pPr>
            <a:r>
              <a:rPr lang="fr-BE" dirty="0"/>
              <a:t>N’oubliez pas de signer votre requête !</a:t>
            </a:r>
          </a:p>
          <a:p>
            <a:pPr lvl="1" algn="just">
              <a:defRPr/>
            </a:pPr>
            <a:r>
              <a:rPr lang="fr-BE" sz="2000" dirty="0"/>
              <a:t>Via une signature électronique,</a:t>
            </a:r>
          </a:p>
          <a:p>
            <a:pPr lvl="1" algn="just">
              <a:defRPr/>
            </a:pPr>
            <a:r>
              <a:rPr lang="fr-BE" sz="2000" dirty="0"/>
              <a:t>Imprimez la dernière page de votre demande, signez-la et scannez-la ou faites-en une photo que vous joignez à votre requête.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17220382-F377-27C3-E109-94F1ABB89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204" y="5964482"/>
            <a:ext cx="1928785" cy="743386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A45E4914-C871-30D4-3B28-87D147ACB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2" y="6174836"/>
            <a:ext cx="2130210" cy="53303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F58CC52-B2D0-1BE9-EFA9-89FB38BE9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5858" y="5779709"/>
            <a:ext cx="1185379" cy="79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89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3162304-DA60-4C31-9E2B-E22F8DA75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AE1EFF-264A-4A42-BEA1-0E875F40D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0516254-1D9F-4F3A-9870-3A3280BE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6E94E08-9FEE-8E59-2307-C626872F16FB}"/>
              </a:ext>
            </a:extLst>
          </p:cNvPr>
          <p:cNvSpPr txBox="1"/>
          <p:nvPr/>
        </p:nvSpPr>
        <p:spPr>
          <a:xfrm>
            <a:off x="1539116" y="864108"/>
            <a:ext cx="3073914" cy="2380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Le repertoire/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spc="-6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registre</a:t>
            </a:r>
            <a:r>
              <a:rPr lang="en-US" sz="3600" b="1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des artisans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14672B-27A5-4CDA-ABAF-5E4CF4B41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1129" y="2085681"/>
            <a:ext cx="0" cy="268663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A5544F4C-A09F-4373-0C46-8F0EDC1799C2}"/>
              </a:ext>
            </a:extLst>
          </p:cNvPr>
          <p:cNvSpPr txBox="1"/>
          <p:nvPr/>
        </p:nvSpPr>
        <p:spPr>
          <a:xfrm>
            <a:off x="5083007" y="420624"/>
            <a:ext cx="6116900" cy="5989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fr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artisans qui ont obtenu cette qualité sont repris dans le répertoire/registre des artisans. </a:t>
            </a:r>
          </a:p>
          <a:p>
            <a:pPr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fr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même, tout artisan qui perd sa qualité d’artisan est retiré du répertoire/registre. Cette liste est actualisée régulièrement.</a:t>
            </a:r>
          </a:p>
          <a:p>
            <a:pPr indent="-182880"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endParaRPr lang="fr-BE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182880"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fr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nom ;</a:t>
            </a:r>
          </a:p>
          <a:p>
            <a:pPr indent="-182880"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fr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l'adresse ;</a:t>
            </a:r>
          </a:p>
          <a:p>
            <a:pPr indent="-182880"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fr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numéro d'entreprise ;</a:t>
            </a:r>
          </a:p>
          <a:p>
            <a:pPr indent="-182880"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fr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l'activité ;</a:t>
            </a:r>
          </a:p>
          <a:p>
            <a:pPr indent="-182880"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fr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date de l'octroi ;</a:t>
            </a:r>
          </a:p>
          <a:p>
            <a:pPr indent="-182880"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fr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date de retrait de la qualité (le cas échéant). 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A206779-5C74-4555-94BC-5845C92EC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398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F5DD385-EFDA-82FC-A014-FFE2F38D9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47" y="3400151"/>
            <a:ext cx="4123384" cy="3184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7614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C00FAA78-70ED-401B-AE6A-78EB20386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9458"/>
            <a:ext cx="12192000" cy="46355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92AE9FB-4299-3EEA-7E49-99C58AB9F278}"/>
              </a:ext>
            </a:extLst>
          </p:cNvPr>
          <p:cNvSpPr txBox="1"/>
          <p:nvPr/>
        </p:nvSpPr>
        <p:spPr>
          <a:xfrm>
            <a:off x="1867662" y="5334759"/>
            <a:ext cx="101566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/>
              <a:t>Inscrivez-vous vite à la Journée de l'Artisan via </a:t>
            </a:r>
            <a:r>
              <a:rPr lang="fr-FR" sz="2400" dirty="0">
                <a:hlinkClick r:id="rId3"/>
              </a:rPr>
              <a:t>https://journeedelartisan.be/fr</a:t>
            </a:r>
            <a:endParaRPr lang="fr-BE" sz="2400" dirty="0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5A572CBC-148F-4675-6442-5FF4B118D434}"/>
              </a:ext>
            </a:extLst>
          </p:cNvPr>
          <p:cNvSpPr/>
          <p:nvPr/>
        </p:nvSpPr>
        <p:spPr>
          <a:xfrm>
            <a:off x="420624" y="5357619"/>
            <a:ext cx="1133856" cy="393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CB912330-B441-4AFA-68C9-383991283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631" y="6006226"/>
            <a:ext cx="1928785" cy="743386"/>
          </a:xfrm>
          <a:prstGeom prst="rect">
            <a:avLst/>
          </a:prstGeom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9F4C83C4-D16D-49B3-3927-99E33035A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239" y="6216580"/>
            <a:ext cx="2130210" cy="53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67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70E6D5AE-3B25-679E-0042-68C0E1DF532F}"/>
              </a:ext>
            </a:extLst>
          </p:cNvPr>
          <p:cNvSpPr txBox="1"/>
          <p:nvPr/>
        </p:nvSpPr>
        <p:spPr>
          <a:xfrm>
            <a:off x="416814" y="240943"/>
            <a:ext cx="85016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rgbClr val="ED7609"/>
                </a:solidFill>
              </a:rPr>
              <a:t>Les replays de Digital Commerce 2023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53AEE3E-B1D9-16F8-A1E8-6AB63922F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290" y="2157388"/>
            <a:ext cx="935431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L'artisanat devient connecté : révélez votre créativité sur les réseaux sociaux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Stimulez votre activité artisanale grâce à l'e-commerce et au marketing digital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fr-FR" altLang="fr-FR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123AFED-35D7-8412-E0FB-65CEC7AC65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73049" y="3042471"/>
            <a:ext cx="6616192" cy="3721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9B2B7D7-ABCA-3C2A-D12E-D228838F441E}"/>
              </a:ext>
            </a:extLst>
          </p:cNvPr>
          <p:cNvSpPr txBox="1"/>
          <p:nvPr/>
        </p:nvSpPr>
        <p:spPr>
          <a:xfrm>
            <a:off x="0" y="895764"/>
            <a:ext cx="121920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Sachez que vous pouvez retrouver les replays de nos webinaires </a:t>
            </a:r>
          </a:p>
          <a:p>
            <a:pPr algn="ctr"/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la page formation du SNI : 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https://www.sninet.be/fr/formations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fr-B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49643EA-484F-EBE6-AC2A-D3B5734A2AD8}"/>
              </a:ext>
            </a:extLst>
          </p:cNvPr>
          <p:cNvSpPr txBox="1"/>
          <p:nvPr/>
        </p:nvSpPr>
        <p:spPr>
          <a:xfrm>
            <a:off x="827865" y="1727081"/>
            <a:ext cx="95067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Nos webinaires artisans : </a:t>
            </a:r>
            <a:endParaRPr lang="fr-BE" sz="2000" b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57608ED1-7C3D-D0FC-F277-4E3D00DBA0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6484" y="5951270"/>
            <a:ext cx="1928785" cy="743386"/>
          </a:xfrm>
          <a:prstGeom prst="rect">
            <a:avLst/>
          </a:prstGeom>
        </p:spPr>
      </p:pic>
      <p:pic>
        <p:nvPicPr>
          <p:cNvPr id="18" name="Image 17" descr="Une image contenant texte&#10;&#10;Description générée automatiquement">
            <a:extLst>
              <a:ext uri="{FF2B5EF4-FFF2-40B4-BE49-F238E27FC236}">
                <a16:creationId xmlns:a16="http://schemas.microsoft.com/office/drawing/2014/main" id="{27B2D859-CAA2-1608-6418-7E49B84258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5059" y="5524771"/>
            <a:ext cx="2130210" cy="53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79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0FB4B3A-8256-4E39-8994-77FD8A91D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BF008B-88F3-472A-BA96-CD0281B6C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933738F-F83C-4B87-B2FE-47C89029B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5539FD-0A8E-AA2A-462F-EADCA8193F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"/>
          <a:stretch/>
        </p:blipFill>
        <p:spPr>
          <a:xfrm>
            <a:off x="8994413" y="1"/>
            <a:ext cx="2792813" cy="157134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9BF0EFF-1CF1-4170-85D9-F374F80C8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6F4D8E0-EDED-B86C-05DC-1481AAAFC134}"/>
              </a:ext>
            </a:extLst>
          </p:cNvPr>
          <p:cNvSpPr txBox="1"/>
          <p:nvPr/>
        </p:nvSpPr>
        <p:spPr>
          <a:xfrm>
            <a:off x="252919" y="2151991"/>
            <a:ext cx="3067330" cy="24591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fr-FR" sz="4800" b="1" spc="-6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 </a:t>
            </a:r>
            <a:r>
              <a:rPr lang="en-US" altLang="fr-FR" sz="4800" b="1" spc="-6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cas</a:t>
            </a:r>
            <a:r>
              <a:rPr lang="en-US" altLang="fr-FR" sz="4800" b="1" spc="-6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doute, qui </a:t>
            </a:r>
            <a:r>
              <a:rPr lang="en-US" altLang="fr-FR" sz="4800" b="1" spc="-6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contacter</a:t>
            </a:r>
            <a:r>
              <a:rPr lang="en-US" altLang="fr-FR" sz="4800" b="1" spc="-6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?</a:t>
            </a:r>
          </a:p>
        </p:txBody>
      </p:sp>
      <p:sp>
        <p:nvSpPr>
          <p:cNvPr id="5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CB3B2104-9658-3C5E-D646-FC772BE57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969" y="1997651"/>
            <a:ext cx="5221015" cy="40036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defTabSz="473075">
              <a:spcBef>
                <a:spcPct val="20000"/>
              </a:spcBef>
              <a:buClr>
                <a:srgbClr val="D53F26"/>
              </a:buClr>
              <a:buFont typeface="Wingdings" panose="05000000000000000000" pitchFamily="2" charset="2"/>
              <a:buChar char="§"/>
              <a:defRPr sz="2800">
                <a:solidFill>
                  <a:srgbClr val="424242"/>
                </a:solidFill>
                <a:latin typeface="Arial" panose="020B0604020202020204" pitchFamily="34" charset="0"/>
              </a:defRPr>
            </a:lvl1pPr>
            <a:lvl2pPr marL="742950" indent="-285750" defTabSz="473075">
              <a:spcBef>
                <a:spcPct val="20000"/>
              </a:spcBef>
              <a:buClr>
                <a:srgbClr val="424242"/>
              </a:buClr>
              <a:buFont typeface="Arial" panose="020B0604020202020204" pitchFamily="34" charset="0"/>
              <a:buChar char="–"/>
              <a:defRPr sz="2800">
                <a:solidFill>
                  <a:srgbClr val="424242"/>
                </a:solidFill>
                <a:latin typeface="Arial" panose="020B0604020202020204" pitchFamily="34" charset="0"/>
              </a:defRPr>
            </a:lvl2pPr>
            <a:lvl3pPr marL="1143000" indent="-228600" defTabSz="473075">
              <a:spcBef>
                <a:spcPct val="20000"/>
              </a:spcBef>
              <a:buClr>
                <a:srgbClr val="D53F26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defTabSz="473075"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defTabSz="473075"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730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730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730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730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defTabSz="459782" fontAlgn="base">
              <a:lnSpc>
                <a:spcPct val="90000"/>
              </a:lnSpc>
              <a:spcAft>
                <a:spcPct val="0"/>
              </a:spcAft>
              <a:buNone/>
              <a:defRPr/>
            </a:pPr>
            <a:r>
              <a:rPr lang="en-US" altLang="fr-FR" sz="1749" b="1" dirty="0">
                <a:solidFill>
                  <a:srgbClr val="DA491C"/>
                </a:solidFill>
              </a:rPr>
              <a:t> </a:t>
            </a:r>
            <a:endParaRPr lang="en-US" altLang="fr-FR" sz="1800" b="1" dirty="0">
              <a:solidFill>
                <a:schemeClr val="bg1"/>
              </a:solidFill>
              <a:latin typeface="+mn-lt"/>
            </a:endParaRPr>
          </a:p>
          <a:p>
            <a:pPr defTabSz="459782" fontAlgn="base">
              <a:spcAft>
                <a:spcPct val="0"/>
              </a:spcAft>
              <a:buNone/>
              <a:defRPr/>
            </a:pPr>
            <a:r>
              <a:rPr lang="fr-FR" altLang="fr-FR" sz="1749" b="1" dirty="0">
                <a:solidFill>
                  <a:srgbClr val="DA491C"/>
                </a:solidFill>
              </a:rPr>
              <a:t>Le Syndicat Neutre pour Indépendants (SNI):</a:t>
            </a:r>
          </a:p>
          <a:p>
            <a:pPr defTabSz="459782" fontAlgn="base">
              <a:spcAft>
                <a:spcPct val="0"/>
              </a:spcAft>
              <a:buNone/>
              <a:defRPr/>
            </a:pPr>
            <a:endParaRPr lang="fr-FR" altLang="fr-FR" sz="875" b="1" dirty="0">
              <a:solidFill>
                <a:srgbClr val="DA491C"/>
              </a:solidFill>
            </a:endParaRPr>
          </a:p>
          <a:p>
            <a:pPr marL="444353" lvl="1" indent="-182880" defTabSz="914400" fontAlgn="base">
              <a:lnSpc>
                <a:spcPct val="90000"/>
              </a:lnSpc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"/>
              <a:defRPr/>
            </a:pPr>
            <a:r>
              <a:rPr lang="fr-FR" alt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florent.descamps@sninet.be</a:t>
            </a:r>
            <a:r>
              <a:rPr lang="fr-FR" alt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endParaRPr lang="fr-BE" sz="18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444353" lvl="1" indent="-182880" defTabSz="914400" fontAlgn="base">
              <a:lnSpc>
                <a:spcPct val="90000"/>
              </a:lnSpc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"/>
              <a:defRPr/>
            </a:pPr>
            <a:r>
              <a:rPr lang="fr-BE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info@sninet.be</a:t>
            </a:r>
            <a:r>
              <a:rPr lang="fr-BE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endParaRPr lang="fr-FR" altLang="fr-FR" sz="18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444353" lvl="1" indent="-182880" defTabSz="914400" fontAlgn="base">
              <a:lnSpc>
                <a:spcPct val="90000"/>
              </a:lnSpc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"/>
              <a:defRPr/>
            </a:pPr>
            <a:endParaRPr lang="en-US" altLang="fr-FR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59E22E-2E4E-400B-B6CD-86ED04367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98D9919-3322-8489-2E14-799F198F9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2204" y="5964482"/>
            <a:ext cx="1928785" cy="743386"/>
          </a:xfrm>
          <a:prstGeom prst="rect">
            <a:avLst/>
          </a:prstGeom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2CB9E1C7-3111-DC6D-5A32-05D31F2D6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2" y="6174836"/>
            <a:ext cx="2130210" cy="53303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57393E7-0A7F-B6EA-4FED-23A5776E8B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8498" y="5584144"/>
            <a:ext cx="1772075" cy="118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17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F37826C-4A8B-4AA5-BE8C-A755B1970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B47C81-5765-4486-9BD1-E0EB32F4A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AFD7E30-4FA2-4EF8-BB3C-096AAC3EE2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4BC7293-0492-4B68-88EF-6362B3E9B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rgbClr val="D89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43B6FD7A-118A-2590-3EDF-46EA9380D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208" y="2166150"/>
            <a:ext cx="4163627" cy="238756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 lnSpcReduction="10000"/>
          </a:bodyPr>
          <a:lstStyle>
            <a:lvl1pPr defTabSz="473075">
              <a:spcBef>
                <a:spcPct val="20000"/>
              </a:spcBef>
              <a:buClr>
                <a:srgbClr val="D53F26"/>
              </a:buClr>
              <a:buFont typeface="Wingdings" panose="05000000000000000000" pitchFamily="2" charset="2"/>
              <a:buChar char="§"/>
              <a:defRPr sz="2800">
                <a:solidFill>
                  <a:srgbClr val="424242"/>
                </a:solidFill>
                <a:latin typeface="Arial" panose="020B0604020202020204" pitchFamily="34" charset="0"/>
              </a:defRPr>
            </a:lvl1pPr>
            <a:lvl2pPr marL="742950" indent="-285750" defTabSz="473075">
              <a:spcBef>
                <a:spcPct val="20000"/>
              </a:spcBef>
              <a:buClr>
                <a:srgbClr val="424242"/>
              </a:buClr>
              <a:buFont typeface="Arial" panose="020B0604020202020204" pitchFamily="34" charset="0"/>
              <a:buChar char="–"/>
              <a:defRPr sz="2800">
                <a:solidFill>
                  <a:srgbClr val="424242"/>
                </a:solidFill>
                <a:latin typeface="Arial" panose="020B0604020202020204" pitchFamily="34" charset="0"/>
              </a:defRPr>
            </a:lvl2pPr>
            <a:lvl3pPr marL="1143000" indent="-228600" defTabSz="473075">
              <a:spcBef>
                <a:spcPct val="20000"/>
              </a:spcBef>
              <a:buClr>
                <a:srgbClr val="D53F26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defTabSz="473075"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defTabSz="473075"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730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730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730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730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fr-FR" sz="6000" b="1" spc="-1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Avez-vous</a:t>
            </a:r>
            <a:r>
              <a:rPr lang="en-US" altLang="fr-FR" sz="6000" b="1" spc="-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des questions ?</a:t>
            </a:r>
          </a:p>
        </p:txBody>
      </p:sp>
      <p:pic>
        <p:nvPicPr>
          <p:cNvPr id="6" name="Picture 5" descr="Figure humaine en bois">
            <a:extLst>
              <a:ext uri="{FF2B5EF4-FFF2-40B4-BE49-F238E27FC236}">
                <a16:creationId xmlns:a16="http://schemas.microsoft.com/office/drawing/2014/main" id="{EAB8A145-22A3-D5D7-12DB-5C4183627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5120640" y="1634122"/>
            <a:ext cx="6367271" cy="358160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F22716B-0B4A-4DF5-8C68-165745EDF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481E086-EAF0-39AF-339C-CCBC59A33379}"/>
              </a:ext>
            </a:extLst>
          </p:cNvPr>
          <p:cNvSpPr txBox="1"/>
          <p:nvPr/>
        </p:nvSpPr>
        <p:spPr>
          <a:xfrm>
            <a:off x="6056808" y="646245"/>
            <a:ext cx="6098958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fr-FR" sz="32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Merci pour </a:t>
            </a:r>
            <a:r>
              <a:rPr lang="en-US" altLang="fr-FR" sz="3200" b="1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votre</a:t>
            </a:r>
            <a:r>
              <a:rPr lang="en-US" altLang="fr-FR" sz="32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attention !</a:t>
            </a:r>
            <a:r>
              <a:rPr lang="en-US" altLang="fr-FR" sz="18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! </a:t>
            </a:r>
          </a:p>
        </p:txBody>
      </p:sp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EEF8CD3A-DB45-5AAA-5AEF-C4C56401E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204" y="5964482"/>
            <a:ext cx="1928785" cy="743386"/>
          </a:xfrm>
          <a:prstGeom prst="rect">
            <a:avLst/>
          </a:prstGeom>
        </p:spPr>
      </p:pic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5B77CD1C-DEF6-D871-A9EA-7FF39787C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2" y="6174836"/>
            <a:ext cx="2130210" cy="53303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178569F-F163-F9BF-6ABF-69EFA0835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2141" y="5582438"/>
            <a:ext cx="1772075" cy="118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15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D5736B-1A5D-4E30-AC2D-F64CD477F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170" y="-169915"/>
            <a:ext cx="9629775" cy="1167259"/>
          </a:xfrm>
          <a:effectLst>
            <a:outerShdw blurRad="50800" dist="50800" dir="1800000" algn="ctr" rotWithShape="0">
              <a:srgbClr val="000000">
                <a:alpha val="43137"/>
              </a:srgbClr>
            </a:outerShdw>
          </a:effectLst>
        </p:spPr>
        <p:txBody>
          <a:bodyPr>
            <a:noAutofit/>
          </a:bodyPr>
          <a:lstStyle/>
          <a:p>
            <a:r>
              <a:rPr lang="fr-FR" sz="2400" b="1" spc="0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Dubai Light" panose="020B0303030403030204" pitchFamily="34" charset="-78"/>
              </a:rPr>
              <a:t>Qu’est-ce qu’un artisan (loi du 19 /3/2014 - définition légale de l’artisan</a:t>
            </a:r>
            <a:r>
              <a:rPr lang="fr-BE" sz="2400" b="1" spc="0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Dubai Light" panose="020B0303030403030204" pitchFamily="34" charset="-78"/>
              </a:rPr>
              <a:t>)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142E25E7-B8C4-4F56-BDD7-3F3854BC1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204" y="5964482"/>
            <a:ext cx="1928785" cy="743386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AECDE3A7-CB58-4FD7-A33E-C4E87FA06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2" y="6174836"/>
            <a:ext cx="2130210" cy="53303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CC4A00E-F90A-4677-AD95-6D8997C6B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8498" y="5584144"/>
            <a:ext cx="1772075" cy="1181384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102545B7-88C4-46C0-9AAF-13ABD6A7E147}"/>
              </a:ext>
            </a:extLst>
          </p:cNvPr>
          <p:cNvSpPr txBox="1">
            <a:spLocks/>
          </p:cNvSpPr>
          <p:nvPr/>
        </p:nvSpPr>
        <p:spPr>
          <a:xfrm>
            <a:off x="3756991" y="1318591"/>
            <a:ext cx="8123581" cy="2882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Personne physique ou morale active</a:t>
            </a:r>
          </a:p>
          <a:p>
            <a:pPr marL="0" indent="0">
              <a:buNone/>
            </a:pPr>
            <a:endParaRPr lang="fr-BE" sz="20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fr-BE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Banque-Carrefour des Entreprises </a:t>
            </a:r>
          </a:p>
          <a:p>
            <a:pPr marL="0" indent="0">
              <a:buNone/>
            </a:pPr>
            <a:endParaRPr lang="fr-BE" sz="20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fr-BE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Savoir-faire </a:t>
            </a:r>
          </a:p>
          <a:p>
            <a:pPr marL="0" indent="0">
              <a:buNone/>
            </a:pPr>
            <a:endParaRPr lang="fr-BE" sz="20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fr-BE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Exerce une ou des activités présentant </a:t>
            </a:r>
            <a:r>
              <a:rPr lang="fr-BE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 aspects essentiellement manuels, un caractère authentique</a:t>
            </a:r>
            <a:endParaRPr lang="fr-BE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r-BE" sz="2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BE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</a:t>
            </a:r>
            <a:r>
              <a:rPr lang="fr-BE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oins de 20 travailleurs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2AD0CA7-3076-4D1E-8B63-607036C57483}"/>
              </a:ext>
            </a:extLst>
          </p:cNvPr>
          <p:cNvSpPr txBox="1"/>
          <p:nvPr/>
        </p:nvSpPr>
        <p:spPr>
          <a:xfrm>
            <a:off x="353811" y="1153180"/>
            <a:ext cx="2967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 artisan…</a:t>
            </a:r>
            <a:endParaRPr lang="fr-BE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758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F1D7602-6D2D-46C2-A7B2-434F3678D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5539253-EA7C-41D9-9930-0923683AA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1219810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AD5736B-1A5D-4E30-AC2D-F64CD477F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08" y="1123837"/>
            <a:ext cx="3789602" cy="46011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kumimoji="0" lang="en-US" sz="4800" b="0" i="0" u="none" strike="noStrike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Quels</a:t>
            </a:r>
            <a:r>
              <a:rPr kumimoji="0" lang="en-US" sz="4800" b="0" i="0" u="none" strike="noStrike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4800" b="0" i="0" u="none" strike="noStrike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sont</a:t>
            </a:r>
            <a:r>
              <a:rPr kumimoji="0" lang="en-US" sz="4800" b="0" i="0" u="none" strike="noStrike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 les </a:t>
            </a:r>
            <a:r>
              <a:rPr kumimoji="0" lang="en-US" sz="4800" b="0" i="0" u="none" strike="noStrike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avantages</a:t>
            </a:r>
            <a:r>
              <a:rPr kumimoji="0" lang="en-US" sz="4800" b="0" i="0" u="none" strike="noStrike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 ?</a:t>
            </a:r>
            <a:endParaRPr lang="en-US" sz="4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480" y="2085681"/>
            <a:ext cx="0" cy="268663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102545B7-88C4-46C0-9AAF-13ABD6A7E147}"/>
              </a:ext>
            </a:extLst>
          </p:cNvPr>
          <p:cNvSpPr txBox="1">
            <a:spLocks/>
          </p:cNvSpPr>
          <p:nvPr/>
        </p:nvSpPr>
        <p:spPr>
          <a:xfrm>
            <a:off x="4393580" y="864108"/>
            <a:ext cx="6807819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possibilité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participer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à la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journée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l’artisan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Clr>
                <a:schemeClr val="accent1"/>
              </a:buClr>
              <a:buNone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182880"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Une reconnaissance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officielle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votre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talent et de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votre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savoir-faire</a:t>
            </a:r>
          </a:p>
          <a:p>
            <a:pPr marL="0" indent="-182880">
              <a:buClr>
                <a:schemeClr val="accent1"/>
              </a:buClr>
              <a:buFont typeface="Wingdings 2" pitchFamily="18" charset="2"/>
              <a:buChar char="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182880"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Une </a:t>
            </a:r>
            <a:r>
              <a:rPr lang="fr-B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différenciation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par rapport à la concurrence</a:t>
            </a:r>
          </a:p>
          <a:p>
            <a:pPr indent="-182880">
              <a:buClr>
                <a:schemeClr val="accent1"/>
              </a:buClr>
              <a:buFont typeface="Wingdings 2" pitchFamily="18" charset="2"/>
              <a:buChar char=""/>
            </a:pP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182880"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Une </a:t>
            </a:r>
            <a:r>
              <a:rPr lang="fr-B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facilité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à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l’exportation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" indent="0">
              <a:buClr>
                <a:schemeClr val="accent1"/>
              </a:buClr>
              <a:buNone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182880"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Etc. </a:t>
            </a:r>
          </a:p>
        </p:txBody>
      </p:sp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CDD504EF-53A1-5D36-D0CF-B8F51E2EE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204" y="5964482"/>
            <a:ext cx="1928785" cy="743386"/>
          </a:xfrm>
          <a:prstGeom prst="rect">
            <a:avLst/>
          </a:prstGeom>
        </p:spPr>
      </p:pic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B9F08476-5E88-2BDE-8ED4-E4184DF3E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2" y="6174836"/>
            <a:ext cx="2130210" cy="53303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A5E2404-09D8-0B30-256C-FFC98CD85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141" y="5582438"/>
            <a:ext cx="1772075" cy="118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10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F37826C-4A8B-4AA5-BE8C-A755B1970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B47C81-5765-4486-9BD1-E0EB32F4A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EC72D74-10D9-4294-9ADA-C8B4A4DBE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286286-F1A5-4D11-A437-FF30CDF6CB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AD5736B-1A5D-4E30-AC2D-F64CD477F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298448"/>
            <a:ext cx="7315200" cy="32552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kumimoji="0" lang="en-US" sz="5900" b="0" i="0" u="none" strike="noStrike" cap="none" spc="-100" normalizeH="0" noProof="0" dirty="0" err="1">
                <a:ln>
                  <a:noFill/>
                </a:ln>
                <a:effectLst/>
                <a:uLnTx/>
                <a:uFillTx/>
              </a:rPr>
              <a:t>Pourquoi</a:t>
            </a:r>
            <a:r>
              <a:rPr kumimoji="0" lang="en-US" sz="5900" b="0" i="0" u="none" strike="noStrike" cap="none" spc="-100" normalizeH="0" noProof="0" dirty="0">
                <a:ln>
                  <a:noFill/>
                </a:ln>
                <a:effectLst/>
                <a:uLnTx/>
                <a:uFillTx/>
              </a:rPr>
              <a:t> demander la certification et comment?</a:t>
            </a:r>
            <a:br>
              <a:rPr kumimoji="0" lang="en-US" sz="5900" b="0" i="0" u="none" strike="noStrike" cap="none" spc="-100" normalizeH="0" noProof="0" dirty="0">
                <a:ln>
                  <a:noFill/>
                </a:ln>
                <a:effectLst/>
                <a:uLnTx/>
                <a:uFillTx/>
              </a:rPr>
            </a:br>
            <a:endParaRPr lang="en-US" sz="5900" spc="-100" dirty="0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68F820C-AC2F-4E9C-AA7C-832AD5D6A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34668" y="0"/>
            <a:ext cx="305733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CC4A00E-F90A-4677-AD95-6D8997C6B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4348" y="2457877"/>
            <a:ext cx="2411217" cy="1609487"/>
          </a:xfrm>
          <a:prstGeom prst="rect">
            <a:avLst/>
          </a:prstGeom>
        </p:spPr>
      </p:pic>
      <p:sp>
        <p:nvSpPr>
          <p:cNvPr id="3" name="Heptagone 2">
            <a:extLst>
              <a:ext uri="{FF2B5EF4-FFF2-40B4-BE49-F238E27FC236}">
                <a16:creationId xmlns:a16="http://schemas.microsoft.com/office/drawing/2014/main" id="{2BF4EAB1-39F3-3BE3-BA5B-607623A774AF}"/>
              </a:ext>
            </a:extLst>
          </p:cNvPr>
          <p:cNvSpPr/>
          <p:nvPr/>
        </p:nvSpPr>
        <p:spPr>
          <a:xfrm>
            <a:off x="7435252" y="4066656"/>
            <a:ext cx="3412734" cy="2516401"/>
          </a:xfrm>
          <a:prstGeom prst="heptagon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03F2EB81-EDD4-BAB5-20F4-D7DD1F8F3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2204" y="5964482"/>
            <a:ext cx="1928785" cy="743386"/>
          </a:xfrm>
          <a:prstGeom prst="rect">
            <a:avLst/>
          </a:prstGeom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ABFC1160-9F6E-B2A8-43F3-3214854E52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2" y="6174836"/>
            <a:ext cx="2130210" cy="53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35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1C481AB-55FA-4699-9F1E-F437AB6AC73D}"/>
              </a:ext>
            </a:extLst>
          </p:cNvPr>
          <p:cNvSpPr txBox="1"/>
          <p:nvPr/>
        </p:nvSpPr>
        <p:spPr>
          <a:xfrm>
            <a:off x="5834524" y="5577840"/>
            <a:ext cx="55610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353" lvl="1" indent="0" defTabSz="459782" fontAlgn="base">
              <a:spcAft>
                <a:spcPct val="0"/>
              </a:spcAft>
              <a:buNone/>
              <a:defRPr/>
            </a:pPr>
            <a:r>
              <a:rPr lang="fr-FR" altLang="fr-FR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florent.descamps@sninet.be</a:t>
            </a:r>
            <a:r>
              <a:rPr lang="fr-FR" altLang="fr-FR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BE" sz="15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Espace réservé du contenu 2">
            <a:extLst>
              <a:ext uri="{FF2B5EF4-FFF2-40B4-BE49-F238E27FC236}">
                <a16:creationId xmlns:a16="http://schemas.microsoft.com/office/drawing/2014/main" id="{8B24F82A-5420-E868-16B4-D5585148DB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7376790"/>
              </p:ext>
            </p:extLst>
          </p:nvPr>
        </p:nvGraphicFramePr>
        <p:xfrm>
          <a:off x="4843832" y="896299"/>
          <a:ext cx="9555361" cy="3371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id="{523ECF14-73D5-6A04-C637-DC4188389FA8}"/>
              </a:ext>
            </a:extLst>
          </p:cNvPr>
          <p:cNvSpPr txBox="1"/>
          <p:nvPr/>
        </p:nvSpPr>
        <p:spPr>
          <a:xfrm>
            <a:off x="4499230" y="4669118"/>
            <a:ext cx="689633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artisans peuvent passer par le SNI pour vérifier avec eux la complétude de leur dossier. Vous pouvez aussi compter sur nos équipes si vous avez des questions. </a:t>
            </a:r>
            <a:br>
              <a:rPr lang="fr-FR" sz="15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sz="15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SNI est là pour vous aider.</a:t>
            </a:r>
            <a:endParaRPr lang="fr-BE" sz="15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9D403D81-D100-5F22-5254-590A95C45B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2204" y="5964482"/>
            <a:ext cx="1928785" cy="743386"/>
          </a:xfrm>
          <a:prstGeom prst="rect">
            <a:avLst/>
          </a:prstGeom>
        </p:spPr>
      </p:pic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4210D2F5-2B0E-BE04-0FE5-059CB91F22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812" y="6174836"/>
            <a:ext cx="2130210" cy="53303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4D4421D-30CC-6B42-9978-88908FD330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81726" y="243661"/>
            <a:ext cx="1772075" cy="118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13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18C72945-0A10-7E14-E1C2-E7E676133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859" y="1618457"/>
            <a:ext cx="9571886" cy="745529"/>
          </a:xfrm>
          <a:prstGeom prst="rect">
            <a:avLst/>
          </a:prstGeom>
          <a:noFill/>
          <a:ln>
            <a:noFill/>
          </a:ln>
          <a:effectLst/>
        </p:spPr>
        <p:txBody>
          <a:bodyPr lIns="39021" tIns="19510" rIns="39021" bIns="19510" anchor="b"/>
          <a:lstStyle>
            <a:lvl1pPr defTabSz="47307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7307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7307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7307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7307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73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73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73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73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defTabSz="459782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53F26"/>
              </a:buClr>
              <a:defRPr/>
            </a:pPr>
            <a:r>
              <a:rPr lang="fr-FR" altLang="fr-FR" sz="1749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Sur le site : https://economie.fgov.be/fr/themes/entreprises/developper-et-gerer-une/reconnaitre-et-valoriser/la-reconnaissance-legale-de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972676-3FA1-6CC6-3BEF-DF29E26DA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229" y="2774128"/>
            <a:ext cx="5646848" cy="3755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4FAB4F6F-FC83-5B70-9B9B-D7C49C3F0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6484" y="5951270"/>
            <a:ext cx="1928785" cy="743386"/>
          </a:xfrm>
          <a:prstGeom prst="rect">
            <a:avLst/>
          </a:prstGeom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C5840326-B878-9523-4CEE-B5D461ED5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5059" y="5524771"/>
            <a:ext cx="2130210" cy="53303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67A55CB-1272-2DAC-0E28-BEC6C0F77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4838" y="390911"/>
            <a:ext cx="1772075" cy="1181384"/>
          </a:xfrm>
          <a:prstGeom prst="rect">
            <a:avLst/>
          </a:prstGeom>
        </p:spPr>
      </p:pic>
      <p:graphicFrame>
        <p:nvGraphicFramePr>
          <p:cNvPr id="12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185698DF-387F-D4C4-49E0-5317966677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900749"/>
              </p:ext>
            </p:extLst>
          </p:nvPr>
        </p:nvGraphicFramePr>
        <p:xfrm>
          <a:off x="435859" y="104685"/>
          <a:ext cx="9571886" cy="1753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148612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4FAB4F6F-FC83-5B70-9B9B-D7C49C3F0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6484" y="5951270"/>
            <a:ext cx="1928785" cy="743386"/>
          </a:xfrm>
          <a:prstGeom prst="rect">
            <a:avLst/>
          </a:prstGeom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C5840326-B878-9523-4CEE-B5D461ED5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5059" y="5524771"/>
            <a:ext cx="2130210" cy="53303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67A55CB-1272-2DAC-0E28-BEC6C0F77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4838" y="390911"/>
            <a:ext cx="1772075" cy="1181384"/>
          </a:xfrm>
          <a:prstGeom prst="rect">
            <a:avLst/>
          </a:prstGeom>
        </p:spPr>
      </p:pic>
      <p:graphicFrame>
        <p:nvGraphicFramePr>
          <p:cNvPr id="12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185698DF-387F-D4C4-49E0-5317966677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3725104"/>
              </p:ext>
            </p:extLst>
          </p:nvPr>
        </p:nvGraphicFramePr>
        <p:xfrm>
          <a:off x="435859" y="104685"/>
          <a:ext cx="9571886" cy="1753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4C7F24F-BD69-5E6E-337D-5AEFA096D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804" y="1859340"/>
            <a:ext cx="9412941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Il existe 3 manières gratuites de demander votre reconnaissance 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r-FR" altLang="fr-FR" dirty="0">
                <a:latin typeface="Arial" panose="020B0604020202020204" pitchFamily="34" charset="0"/>
              </a:rPr>
              <a:t> 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Via l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’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10"/>
              </a:rPr>
              <a:t>application en ligne</a:t>
            </a:r>
            <a:endParaRPr kumimoji="0" lang="fr-FR" altLang="fr-FR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fr-FR" altLang="fr-FR" dirty="0"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En adressant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un e-mail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 contenant votre candidature et la description de votre activité à l’adresse : </a:t>
            </a:r>
            <a:r>
              <a:rPr kumimoji="0" lang="fr-BE" altLang="fr-FR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11"/>
              </a:rPr>
              <a:t>ambachtsman-artisan@economie.fgov.be</a:t>
            </a:r>
            <a:endParaRPr kumimoji="0" lang="fr-BE" altLang="fr-FR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fr-BE" altLang="fr-FR" dirty="0"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BE" altLang="fr-F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 En envoyant votre candidature et la description de votre activité </a:t>
            </a:r>
            <a:r>
              <a:rPr kumimoji="0" lang="fr-BE" altLang="fr-FR" sz="18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par courrier recommandé</a:t>
            </a:r>
            <a:r>
              <a:rPr kumimoji="0" lang="fr-BE" altLang="fr-F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 à l’attention de la Commission Artisans à l’adresse suivante :</a:t>
            </a:r>
            <a:br>
              <a:rPr kumimoji="0" lang="fr-BE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br>
              <a:rPr kumimoji="0" lang="fr-BE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BE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42D5D96-807B-372B-AC68-7CDD6EAABC86}"/>
              </a:ext>
            </a:extLst>
          </p:cNvPr>
          <p:cNvSpPr txBox="1"/>
          <p:nvPr/>
        </p:nvSpPr>
        <p:spPr>
          <a:xfrm>
            <a:off x="1520301" y="4568637"/>
            <a:ext cx="60945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BE" altLang="fr-F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SPF Economie, P.M.E., Classes moyennes et Energie</a:t>
            </a:r>
            <a:br>
              <a:rPr kumimoji="0" lang="fr-BE" altLang="fr-F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kumimoji="0" lang="fr-BE" altLang="fr-F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Direction générale Politique des P.M.E.</a:t>
            </a:r>
            <a:br>
              <a:rPr kumimoji="0" lang="fr-BE" altLang="fr-F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kumimoji="0" lang="fr-BE" altLang="fr-F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Secrétariat Commission Artisans</a:t>
            </a:r>
            <a:br>
              <a:rPr kumimoji="0" lang="fr-BE" altLang="fr-F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kumimoji="0" lang="fr-BE" altLang="fr-F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City Atrium C</a:t>
            </a:r>
            <a:br>
              <a:rPr kumimoji="0" lang="fr-BE" altLang="fr-F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kumimoji="0" lang="fr-BE" altLang="fr-F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Rue du Progrès 50</a:t>
            </a:r>
            <a:br>
              <a:rPr kumimoji="0" lang="fr-BE" altLang="fr-F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kumimoji="0" lang="fr-BE" altLang="fr-F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1210 Bruxelles </a:t>
            </a:r>
            <a:endParaRPr lang="fr-B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71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3162304-DA60-4C31-9E2B-E22F8DA75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AE1EFF-264A-4A42-BEA1-0E875F40D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10905976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9E9EB107-14DC-158E-2592-035681E2C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754" y="1087374"/>
            <a:ext cx="8983489" cy="10009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defTabSz="473075">
              <a:spcBef>
                <a:spcPct val="20000"/>
              </a:spcBef>
              <a:buClr>
                <a:srgbClr val="D53F26"/>
              </a:buClr>
              <a:buFont typeface="Wingdings" panose="05000000000000000000" pitchFamily="2" charset="2"/>
              <a:buChar char="§"/>
              <a:defRPr sz="2800">
                <a:solidFill>
                  <a:srgbClr val="424242"/>
                </a:solidFill>
                <a:latin typeface="Arial" panose="020B0604020202020204" pitchFamily="34" charset="0"/>
              </a:defRPr>
            </a:lvl1pPr>
            <a:lvl2pPr marL="742950" indent="-285750" defTabSz="473075">
              <a:spcBef>
                <a:spcPct val="20000"/>
              </a:spcBef>
              <a:buClr>
                <a:srgbClr val="424242"/>
              </a:buClr>
              <a:buFont typeface="Arial" panose="020B0604020202020204" pitchFamily="34" charset="0"/>
              <a:buChar char="–"/>
              <a:defRPr sz="2800">
                <a:solidFill>
                  <a:srgbClr val="424242"/>
                </a:solidFill>
                <a:latin typeface="Arial" panose="020B0604020202020204" pitchFamily="34" charset="0"/>
              </a:defRPr>
            </a:lvl2pPr>
            <a:lvl3pPr marL="1143000" indent="-228600" defTabSz="473075">
              <a:spcBef>
                <a:spcPct val="20000"/>
              </a:spcBef>
              <a:buClr>
                <a:srgbClr val="D53F26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defTabSz="473075"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defTabSz="473075"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730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730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730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730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fr-FR" sz="3600" b="1" spc="-6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Conseils pour « bien » </a:t>
            </a:r>
            <a:r>
              <a:rPr lang="en-US" altLang="fr-FR" sz="3600" b="1" spc="-6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remplir</a:t>
            </a:r>
            <a:r>
              <a:rPr lang="en-US" altLang="fr-FR" sz="3600" b="1" spc="-6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fr-FR" sz="3600" b="1" spc="-6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</a:t>
            </a:r>
            <a:r>
              <a:rPr lang="en-US" altLang="fr-FR" sz="3600" b="1" spc="-6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fr-FR" sz="3600" b="1" spc="-6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requête</a:t>
            </a:r>
            <a:endParaRPr lang="en-US" altLang="fr-FR" sz="3600" b="1" spc="-6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4533" y="758952"/>
            <a:ext cx="1185379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" y="2526526"/>
            <a:ext cx="1169701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9019" y="2526526"/>
            <a:ext cx="10920893" cy="3563377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7E8ABCF-9FD3-F451-0850-D9A5A87BA695}"/>
              </a:ext>
            </a:extLst>
          </p:cNvPr>
          <p:cNvSpPr txBox="1">
            <a:spLocks/>
          </p:cNvSpPr>
          <p:nvPr/>
        </p:nvSpPr>
        <p:spPr>
          <a:xfrm>
            <a:off x="1600753" y="2535446"/>
            <a:ext cx="8983489" cy="3554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  <a:defRPr/>
            </a:pPr>
            <a:r>
              <a:rPr lang="fr-BE" sz="2800" b="1" dirty="0"/>
              <a:t>Soyez exhaustif !</a:t>
            </a:r>
          </a:p>
          <a:p>
            <a:pPr algn="just">
              <a:defRPr/>
            </a:pPr>
            <a:r>
              <a:rPr lang="fr-BE" dirty="0"/>
              <a:t>Prenez le temps d’expliquer ce que vous faites,</a:t>
            </a:r>
          </a:p>
          <a:p>
            <a:pPr algn="just">
              <a:defRPr/>
            </a:pPr>
            <a:r>
              <a:rPr lang="fr-BE" dirty="0"/>
              <a:t>Ne supposez pas que la Commission connaît votre métier,</a:t>
            </a:r>
          </a:p>
          <a:p>
            <a:pPr algn="just">
              <a:defRPr/>
            </a:pPr>
            <a:r>
              <a:rPr lang="fr-BE" dirty="0"/>
              <a:t>Décrivez votre manière de travailler avec des phrases et pas juste avec des mots,</a:t>
            </a:r>
          </a:p>
          <a:p>
            <a:pPr algn="just">
              <a:defRPr/>
            </a:pPr>
            <a:r>
              <a:rPr lang="fr-BE" dirty="0"/>
              <a:t>Ajoutez des photos / vidéos « avant - pendant - après »,</a:t>
            </a:r>
          </a:p>
          <a:p>
            <a:pPr algn="just">
              <a:defRPr/>
            </a:pPr>
            <a:r>
              <a:rPr lang="fr-BE" dirty="0"/>
              <a:t>Ajoutez des photos de vos installations : atelier, comptoir,  matériel…</a:t>
            </a:r>
          </a:p>
          <a:p>
            <a:pPr algn="just">
              <a:defRPr/>
            </a:pPr>
            <a:r>
              <a:rPr lang="fr-BE" dirty="0"/>
              <a:t>Parlez de l’origine des matières premières utilisées,</a:t>
            </a:r>
          </a:p>
          <a:p>
            <a:pPr algn="just">
              <a:defRPr/>
            </a:pPr>
            <a:r>
              <a:rPr lang="fr-BE" dirty="0"/>
              <a:t>Qu’est-ce qui vous différencie d’un autre ?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F25415D-FE1A-41E6-C289-85D5AD89F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204" y="5964482"/>
            <a:ext cx="1928785" cy="743386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F522E759-2E71-984B-8899-D10B3B54F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2" y="6174836"/>
            <a:ext cx="2130210" cy="53303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56748A-688F-DF55-E701-A03C8C1FA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5858" y="5779709"/>
            <a:ext cx="1185379" cy="79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20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54B8B5DD-0355-5D42-128C-796799AC3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63" y="1084513"/>
            <a:ext cx="3779264" cy="4938749"/>
          </a:xfrm>
          <a:prstGeom prst="rect">
            <a:avLst/>
          </a:prstGeom>
        </p:spPr>
      </p:pic>
      <p:pic>
        <p:nvPicPr>
          <p:cNvPr id="7" name="Image 6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DA08BBFC-8433-9DB7-7B57-6F3E2CB27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073" y="1259034"/>
            <a:ext cx="3163854" cy="4449644"/>
          </a:xfrm>
          <a:prstGeom prst="rect">
            <a:avLst/>
          </a:prstGeom>
        </p:spPr>
      </p:pic>
      <p:pic>
        <p:nvPicPr>
          <p:cNvPr id="9" name="Image 8" descr="Une image contenant texte, Police, capture d’écran, algèbre&#10;&#10;Description générée automatiquement">
            <a:extLst>
              <a:ext uri="{FF2B5EF4-FFF2-40B4-BE49-F238E27FC236}">
                <a16:creationId xmlns:a16="http://schemas.microsoft.com/office/drawing/2014/main" id="{C98FA720-4542-8B91-99B3-0EAF133D7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444" y="2709116"/>
            <a:ext cx="4216617" cy="154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63697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_ModeleIFAPME_Office10">
  <a:themeElements>
    <a:clrScheme name="IFAPME - Thème Couleurs Powerpoint">
      <a:dk1>
        <a:sysClr val="windowText" lastClr="000000"/>
      </a:dk1>
      <a:lt1>
        <a:sysClr val="window" lastClr="FFFFFF"/>
      </a:lt1>
      <a:dk2>
        <a:srgbClr val="7D003F"/>
      </a:dk2>
      <a:lt2>
        <a:srgbClr val="E30043"/>
      </a:lt2>
      <a:accent1>
        <a:srgbClr val="1B3F89"/>
      </a:accent1>
      <a:accent2>
        <a:srgbClr val="005959"/>
      </a:accent2>
      <a:accent3>
        <a:srgbClr val="92D050"/>
      </a:accent3>
      <a:accent4>
        <a:srgbClr val="7079A0"/>
      </a:accent4>
      <a:accent5>
        <a:srgbClr val="EE7E28"/>
      </a:accent5>
      <a:accent6>
        <a:srgbClr val="AE352D"/>
      </a:accent6>
      <a:hlink>
        <a:srgbClr val="7F7F7F"/>
      </a:hlink>
      <a:folHlink>
        <a:srgbClr val="D8D8D8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adre">
  <a:themeElements>
    <a:clrScheme name="Cadr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adr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ad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591</TotalTime>
  <Words>675</Words>
  <Application>Microsoft Office PowerPoint</Application>
  <PresentationFormat>Grand écran</PresentationFormat>
  <Paragraphs>84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Corbel</vt:lpstr>
      <vt:lpstr>Wingdings</vt:lpstr>
      <vt:lpstr>Wingdings 2</vt:lpstr>
      <vt:lpstr>Powerpoint_ModeleIFAPME_Office10</vt:lpstr>
      <vt:lpstr>Cadre</vt:lpstr>
      <vt:lpstr>Artisan Certifié : comment et pourquoi ?</vt:lpstr>
      <vt:lpstr>Qu’est-ce qu’un artisan (loi du 19 /3/2014 - définition légale de l’artisan)</vt:lpstr>
      <vt:lpstr>Quels sont les avantages ?</vt:lpstr>
      <vt:lpstr>Pourquoi demander la certification et comment?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Artisan Certifié : mode d’emploi</dc:title>
  <dc:creator>Sandra Zatloukal</dc:creator>
  <cp:lastModifiedBy>Charlotte Gastout</cp:lastModifiedBy>
  <cp:revision>12</cp:revision>
  <dcterms:created xsi:type="dcterms:W3CDTF">2021-10-12T07:04:06Z</dcterms:created>
  <dcterms:modified xsi:type="dcterms:W3CDTF">2023-09-07T06:48:37Z</dcterms:modified>
</cp:coreProperties>
</file>